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6"/>
  </p:notesMasterIdLst>
  <p:sldIdLst>
    <p:sldId id="256" r:id="rId4"/>
    <p:sldId id="259" r:id="rId5"/>
    <p:sldId id="261" r:id="rId7"/>
    <p:sldId id="262" r:id="rId8"/>
    <p:sldId id="263" r:id="rId9"/>
    <p:sldId id="264" r:id="rId10"/>
    <p:sldId id="266" r:id="rId11"/>
    <p:sldId id="268" r:id="rId12"/>
    <p:sldId id="267" r:id="rId13"/>
    <p:sldId id="269" r:id="rId14"/>
    <p:sldId id="270" r:id="rId15"/>
    <p:sldId id="272" r:id="rId16"/>
    <p:sldId id="273" r:id="rId17"/>
    <p:sldId id="274" r:id="rId18"/>
    <p:sldId id="275" r:id="rId19"/>
    <p:sldId id="279" r:id="rId20"/>
    <p:sldId id="277" r:id="rId21"/>
    <p:sldId id="276" r:id="rId22"/>
    <p:sldId id="280" r:id="rId23"/>
    <p:sldId id="283" r:id="rId24"/>
    <p:sldId id="284" r:id="rId25"/>
    <p:sldId id="285" r:id="rId26"/>
    <p:sldId id="287" r:id="rId27"/>
    <p:sldId id="288" r:id="rId28"/>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90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9940"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3994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p:sp>
      <p:sp>
        <p:nvSpPr>
          <p:cNvPr id="43010" name="备注占位符 2"/>
          <p:cNvSpPr>
            <a:spLocks noGrp="1"/>
          </p:cNvSpPr>
          <p:nvPr>
            <p:ph type="body"/>
          </p:nvPr>
        </p:nvSpPr>
        <p:spPr/>
        <p:txBody>
          <a:bodyPr lIns="91440" tIns="45720" rIns="91440" bIns="45720" anchor="t" anchorCtr="0"/>
          <a:p>
            <a:pPr lvl="0"/>
            <a:endParaRPr lang="zh-CN" altLang="en-US"/>
          </a:p>
        </p:txBody>
      </p:sp>
      <p:sp>
        <p:nvSpPr>
          <p:cNvPr id="430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65.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78.xml"/><Relationship Id="rId2" Type="http://schemas.openxmlformats.org/officeDocument/2006/relationships/tags" Target="../tags/tag77.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94.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93.xml"/><Relationship Id="rId2" Type="http://schemas.openxmlformats.org/officeDocument/2006/relationships/tags" Target="../tags/tag92.xml"/><Relationship Id="rId14" Type="http://schemas.openxmlformats.org/officeDocument/2006/relationships/tags" Target="../tags/tag100.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0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02.xml"/><Relationship Id="rId2" Type="http://schemas.openxmlformats.org/officeDocument/2006/relationships/tags" Target="../tags/tag101.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12.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11.xml"/><Relationship Id="rId2" Type="http://schemas.openxmlformats.org/officeDocument/2006/relationships/tags" Target="../tags/tag110.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123.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122.xml"/><Relationship Id="rId2" Type="http://schemas.openxmlformats.org/officeDocument/2006/relationships/tags" Target="../tags/tag121.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35.xml"/><Relationship Id="rId10" Type="http://schemas.openxmlformats.org/officeDocument/2006/relationships/tags" Target="../tags/tag14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4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8.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56.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63.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173.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172.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1.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9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99.xml"/><Relationship Id="rId10" Type="http://schemas.openxmlformats.org/officeDocument/2006/relationships/tags" Target="../tags/tag20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06.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2.xml"/><Relationship Id="rId2" Type="http://schemas.openxmlformats.org/officeDocument/2006/relationships/tags" Target="../tags/tag211.xml"/><Relationship Id="rId10" Type="http://schemas.openxmlformats.org/officeDocument/2006/relationships/tags" Target="../tags/tag217.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9.xml"/><Relationship Id="rId2" Type="http://schemas.openxmlformats.org/officeDocument/2006/relationships/tags" Target="../tags/tag218.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28.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27.xml"/><Relationship Id="rId2" Type="http://schemas.openxmlformats.org/officeDocument/2006/relationships/tags" Target="../tags/tag226.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37.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36.xml"/><Relationship Id="rId2" Type="http://schemas.openxmlformats.org/officeDocument/2006/relationships/tags" Target="../tags/tag235.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4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45.xml"/><Relationship Id="rId2" Type="http://schemas.openxmlformats.org/officeDocument/2006/relationships/tags" Target="../tags/tag244.xml"/><Relationship Id="rId16" Type="http://schemas.openxmlformats.org/officeDocument/2006/relationships/tags" Target="../tags/tag254.xml"/><Relationship Id="rId15" Type="http://schemas.openxmlformats.org/officeDocument/2006/relationships/tags" Target="../tags/tag253.xml"/><Relationship Id="rId14" Type="http://schemas.openxmlformats.org/officeDocument/2006/relationships/tags" Target="../tags/tag252.xml"/><Relationship Id="rId13" Type="http://schemas.openxmlformats.org/officeDocument/2006/relationships/tags" Target="../tags/tag251.xml"/><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257.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256.xml"/><Relationship Id="rId2" Type="http://schemas.openxmlformats.org/officeDocument/2006/relationships/tags" Target="../tags/tag255.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2.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39.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38.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47.xml"/><Relationship Id="rId10" Type="http://schemas.openxmlformats.org/officeDocument/2006/relationships/tags" Target="../tags/tag5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5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971925"/>
            <a:ext cx="4762500" cy="499429"/>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507933"/>
            <a:ext cx="4762500"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54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600450"/>
            <a:ext cx="4342448" cy="581025"/>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15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041525"/>
            <a:ext cx="4342448"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6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19056" y="303809"/>
            <a:ext cx="8705888"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6163893"/>
            <a:ext cx="540068" cy="694107"/>
          </a:xfrm>
          <a:prstGeom prst="rect">
            <a:avLst/>
          </a:prstGeom>
        </p:spPr>
      </p:pic>
      <p:sp>
        <p:nvSpPr>
          <p:cNvPr id="2" name="标题 1"/>
          <p:cNvSpPr>
            <a:spLocks noGrp="1"/>
          </p:cNvSpPr>
          <p:nvPr>
            <p:ph type="title" hasCustomPrompt="1"/>
            <p:custDataLst>
              <p:tags r:id="rId6"/>
            </p:custDataLst>
          </p:nvPr>
        </p:nvSpPr>
        <p:spPr>
          <a:xfrm>
            <a:off x="961200" y="1249200"/>
            <a:ext cx="7219800" cy="723600"/>
          </a:xfrm>
        </p:spPr>
        <p:txBody>
          <a:bodyPr wrap="square" anchor="ctr">
            <a:normAutofit/>
          </a:bodyPr>
          <a:lstStyle>
            <a:lvl1pPr>
              <a:defRPr sz="24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3618452"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0"/>
            <a:ext cx="540068" cy="694107"/>
          </a:xfrm>
          <a:prstGeom prst="rect">
            <a:avLst/>
          </a:prstGeom>
        </p:spPr>
      </p:pic>
      <p:sp>
        <p:nvSpPr>
          <p:cNvPr id="2" name="标题 1"/>
          <p:cNvSpPr>
            <a:spLocks noGrp="1"/>
          </p:cNvSpPr>
          <p:nvPr>
            <p:ph type="title" hasCustomPrompt="1"/>
            <p:custDataLst>
              <p:tags r:id="rId6"/>
            </p:custDataLst>
          </p:nvPr>
        </p:nvSpPr>
        <p:spPr>
          <a:xfrm>
            <a:off x="437400" y="770400"/>
            <a:ext cx="2970000" cy="882000"/>
          </a:xfrm>
        </p:spPr>
        <p:txBody>
          <a:bodyPr wrap="square" anchor="ctr" anchorCtr="0">
            <a:normAutofit/>
          </a:bodyPr>
          <a:lstStyle>
            <a:lvl1pPr>
              <a:defRPr sz="27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9144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9000" y="781200"/>
            <a:ext cx="8232300" cy="626400"/>
          </a:xfrm>
        </p:spPr>
        <p:txBody>
          <a:bodyPr wrap="square" anchor="ctr">
            <a:normAutofit/>
          </a:bodyPr>
          <a:lstStyle>
            <a:lvl1pPr algn="ctr">
              <a:defRPr sz="27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p:custDataLst>
              <p:tags r:id="rId2"/>
            </p:custDataLst>
          </p:nvPr>
        </p:nvSpPr>
        <p:spPr>
          <a:xfrm>
            <a:off x="0" y="5028971"/>
            <a:ext cx="9144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3600" y="669600"/>
            <a:ext cx="8232300" cy="565200"/>
          </a:xfrm>
        </p:spPr>
        <p:txBody>
          <a:bodyPr wrap="square" anchor="ctr" anchorCtr="0">
            <a:normAutofit/>
          </a:bodyPr>
          <a:lstStyle>
            <a:lvl1pPr algn="ctr">
              <a:defRPr sz="24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9144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2" name="图片 11"/>
          <p:cNvPicPr/>
          <p:nvPr>
            <p:custDataLst>
              <p:tags r:id="rId3"/>
            </p:custDataLst>
          </p:nvPr>
        </p:nvPicPr>
        <p:blipFill>
          <a:blip r:embed="rId4" r:link="rId5" cstate="screen"/>
          <a:stretch>
            <a:fillRect/>
          </a:stretch>
        </p:blipFill>
        <p:spPr>
          <a:xfrm>
            <a:off x="8603933" y="6163893"/>
            <a:ext cx="540068" cy="694107"/>
          </a:xfrm>
          <a:prstGeom prst="rect">
            <a:avLst/>
          </a:prstGeom>
        </p:spPr>
      </p:pic>
      <p:pic>
        <p:nvPicPr>
          <p:cNvPr id="10" name="图片 9"/>
          <p:cNvPicPr/>
          <p:nvPr>
            <p:custDataLst>
              <p:tags r:id="rId6"/>
            </p:custDataLst>
          </p:nvPr>
        </p:nvPicPr>
        <p:blipFill>
          <a:blip r:embed="rId7" r:link="rId8" cstate="screen"/>
          <a:stretch>
            <a:fillRect/>
          </a:stretch>
        </p:blipFill>
        <p:spPr>
          <a:xfrm>
            <a:off x="0" y="6166388"/>
            <a:ext cx="540068" cy="691612"/>
          </a:xfrm>
          <a:prstGeom prst="rect">
            <a:avLst/>
          </a:prstGeom>
        </p:spPr>
      </p:pic>
      <p:sp>
        <p:nvSpPr>
          <p:cNvPr id="2" name="标题 1"/>
          <p:cNvSpPr>
            <a:spLocks noGrp="1"/>
          </p:cNvSpPr>
          <p:nvPr>
            <p:ph type="title"/>
            <p:custDataLst>
              <p:tags r:id="rId9"/>
            </p:custDataLst>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3691"/>
            <a:ext cx="9144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9" name="图片 8"/>
          <p:cNvPicPr/>
          <p:nvPr>
            <p:custDataLst>
              <p:tags r:id="rId3"/>
            </p:custDataLst>
          </p:nvPr>
        </p:nvPicPr>
        <p:blipFill>
          <a:blip r:embed="rId4" r:link="rId5"/>
          <a:stretch>
            <a:fillRect/>
          </a:stretch>
        </p:blipFill>
        <p:spPr>
          <a:xfrm>
            <a:off x="7928848" y="5296259"/>
            <a:ext cx="1215152" cy="1561742"/>
          </a:xfrm>
          <a:prstGeom prst="rect">
            <a:avLst/>
          </a:prstGeom>
        </p:spPr>
      </p:pic>
      <p:pic>
        <p:nvPicPr>
          <p:cNvPr id="8" name="图片 7"/>
          <p:cNvPicPr/>
          <p:nvPr>
            <p:custDataLst>
              <p:tags r:id="rId6"/>
            </p:custDataLst>
          </p:nvPr>
        </p:nvPicPr>
        <p:blipFill>
          <a:blip r:embed="rId7" r:link="rId8"/>
          <a:stretch>
            <a:fillRect/>
          </a:stretch>
        </p:blipFill>
        <p:spPr>
          <a:xfrm>
            <a:off x="0" y="5301873"/>
            <a:ext cx="1215152" cy="1556127"/>
          </a:xfrm>
          <a:prstGeom prst="rect">
            <a:avLst/>
          </a:prstGeom>
        </p:spPr>
      </p:pic>
      <p:sp>
        <p:nvSpPr>
          <p:cNvPr id="2" name="标题 1"/>
          <p:cNvSpPr>
            <a:spLocks noGrp="1"/>
          </p:cNvSpPr>
          <p:nvPr>
            <p:ph type="title" hasCustomPrompt="1"/>
            <p:custDataLst>
              <p:tags r:id="rId9"/>
            </p:custDataLst>
          </p:nvPr>
        </p:nvSpPr>
        <p:spPr>
          <a:xfrm>
            <a:off x="1142100" y="1339200"/>
            <a:ext cx="6858000" cy="2386800"/>
          </a:xfrm>
        </p:spPr>
        <p:txBody>
          <a:bodyPr wrap="square" anchor="b">
            <a:normAutofit/>
          </a:bodyPr>
          <a:lstStyle>
            <a:lvl1pPr algn="ctr">
              <a:defRPr sz="45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836194"/>
            <a:ext cx="4762500" cy="374572"/>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738200"/>
            <a:ext cx="4762500"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952508"/>
            <a:ext cx="8139178"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1571631"/>
            <a:ext cx="8139178"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3048000" y="4822352"/>
            <a:ext cx="3048000" cy="1178398"/>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userDrawn="1">
            <p:custDataLst>
              <p:tags r:id="rId8"/>
            </p:custDataLst>
          </p:nvPr>
        </p:nvCxnSpPr>
        <p:spPr>
          <a:xfrm>
            <a:off x="2201704" y="1954768"/>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9"/>
            </p:custDataLst>
          </p:nvPr>
        </p:nvCxnSpPr>
        <p:spPr>
          <a:xfrm>
            <a:off x="2201704" y="356973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2208133"/>
            <a:ext cx="3626644" cy="626745"/>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868216"/>
            <a:ext cx="3626644" cy="360521"/>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1571631"/>
            <a:ext cx="3962432" cy="4041680"/>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幼圆" pitchFamily="49" charset="-122"/>
              </a:defRPr>
            </a:lvl1pPr>
            <a:lvl2pPr eaLnBrk="1" fontAlgn="auto" latinLnBrk="0" hangingPunct="1">
              <a:defRPr sz="1600">
                <a:solidFill>
                  <a:schemeClr val="tx1"/>
                </a:solidFill>
                <a:latin typeface="Arial" panose="020B0604020202020204" pitchFamily="34" charset="0"/>
                <a:ea typeface="幼圆" pitchFamily="49" charset="-122"/>
              </a:defRPr>
            </a:lvl2pPr>
            <a:lvl3pPr eaLnBrk="1" fontAlgn="auto" latinLnBrk="0" hangingPunct="1">
              <a:defRPr sz="1600">
                <a:solidFill>
                  <a:schemeClr val="tx1"/>
                </a:solidFill>
                <a:latin typeface="Arial" panose="020B0604020202020204" pitchFamily="34" charset="0"/>
                <a:ea typeface="幼圆" pitchFamily="49" charset="-122"/>
              </a:defRPr>
            </a:lvl3pPr>
            <a:lvl4pPr eaLnBrk="1" fontAlgn="auto" latinLnBrk="0" hangingPunct="1">
              <a:defRPr sz="1600">
                <a:solidFill>
                  <a:schemeClr val="tx1"/>
                </a:solidFill>
                <a:latin typeface="Arial" panose="020B0604020202020204" pitchFamily="34" charset="0"/>
                <a:ea typeface="幼圆" pitchFamily="49" charset="-122"/>
              </a:defRPr>
            </a:lvl4pPr>
            <a:lvl5pPr eaLnBrk="1" fontAlgn="auto" latinLnBrk="0" hangingPunct="1">
              <a:defRPr sz="16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157163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912144"/>
            <a:ext cx="3962400"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157163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912144"/>
            <a:ext cx="3962432"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5623560" y="2156330"/>
            <a:ext cx="3291840" cy="2545339"/>
          </a:xfrm>
          <a:prstGeom prst="rect">
            <a:avLst/>
          </a:prstGeom>
        </p:spPr>
      </p:pic>
      <p:pic>
        <p:nvPicPr>
          <p:cNvPr id="6" name="图片 5"/>
          <p:cNvPicPr/>
          <p:nvPr userDrawn="1">
            <p:custDataLst>
              <p:tags r:id="rId5"/>
            </p:custDataLst>
          </p:nvPr>
        </p:nvPicPr>
        <p:blipFill>
          <a:blip r:embed="rId6" r:link="rId7" cstate="screen"/>
          <a:stretch>
            <a:fillRect/>
          </a:stretch>
        </p:blipFill>
        <p:spPr>
          <a:xfrm>
            <a:off x="0" y="5480170"/>
            <a:ext cx="540068" cy="520580"/>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48"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157163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竖排标题 1"/>
          <p:cNvSpPr>
            <a:spLocks noGrp="1"/>
          </p:cNvSpPr>
          <p:nvPr>
            <p:ph type="title" orient="vert"/>
            <p:custDataLst>
              <p:tags r:id="rId5"/>
            </p:custDataLst>
          </p:nvPr>
        </p:nvSpPr>
        <p:spPr>
          <a:xfrm>
            <a:off x="7928351" y="157163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1571625"/>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1571631"/>
            <a:ext cx="8139178" cy="4041680"/>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557588"/>
            <a:ext cx="4342448" cy="435769"/>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388394"/>
            <a:ext cx="4342448"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3048000" y="5286803"/>
            <a:ext cx="3048000" cy="1571197"/>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p:custDataLst>
              <p:tags r:id="rId8"/>
            </p:custDataLst>
          </p:nvPr>
        </p:nvCxnSpPr>
        <p:spPr>
          <a:xfrm>
            <a:off x="2201704" y="1463357"/>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2201704" y="361664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1801177"/>
            <a:ext cx="3626644" cy="835660"/>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681288"/>
            <a:ext cx="3626644" cy="480695"/>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35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19056" y="1085107"/>
            <a:ext cx="8705888" cy="4687787"/>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sp>
        <p:nvSpPr>
          <p:cNvPr id="2" name="标题 1"/>
          <p:cNvSpPr>
            <a:spLocks noGrp="1"/>
          </p:cNvSpPr>
          <p:nvPr>
            <p:ph type="title" hasCustomPrompt="1"/>
            <p:custDataLst>
              <p:tags r:id="rId6"/>
            </p:custDataLst>
          </p:nvPr>
        </p:nvSpPr>
        <p:spPr>
          <a:xfrm>
            <a:off x="961200" y="1794150"/>
            <a:ext cx="7219800" cy="542700"/>
          </a:xfrm>
        </p:spPr>
        <p:txBody>
          <a:bodyPr wrap="square" anchor="ctr">
            <a:normAutofit/>
          </a:bodyPr>
          <a:lstStyle>
            <a:lvl1pPr>
              <a:defRPr sz="32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479950"/>
            <a:ext cx="7219950" cy="2583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3618452"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857250"/>
            <a:ext cx="540068" cy="520580"/>
          </a:xfrm>
          <a:prstGeom prst="rect">
            <a:avLst/>
          </a:prstGeom>
        </p:spPr>
      </p:pic>
      <p:sp>
        <p:nvSpPr>
          <p:cNvPr id="2" name="标题 1"/>
          <p:cNvSpPr>
            <a:spLocks noGrp="1"/>
          </p:cNvSpPr>
          <p:nvPr>
            <p:ph type="title" hasCustomPrompt="1"/>
            <p:custDataLst>
              <p:tags r:id="rId6"/>
            </p:custDataLst>
          </p:nvPr>
        </p:nvSpPr>
        <p:spPr>
          <a:xfrm>
            <a:off x="437400" y="1435050"/>
            <a:ext cx="2970000" cy="661500"/>
          </a:xfrm>
        </p:spPr>
        <p:txBody>
          <a:bodyPr wrap="square" anchor="ctr" anchorCtr="0">
            <a:normAutofit/>
          </a:bodyPr>
          <a:lstStyle>
            <a:lvl1pPr>
              <a:defRPr sz="36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2180250"/>
            <a:ext cx="2967300" cy="3069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1434704"/>
            <a:ext cx="4860000" cy="3815953"/>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857250"/>
            <a:ext cx="9144000" cy="199825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9000" y="1443150"/>
            <a:ext cx="8232300" cy="469800"/>
          </a:xfrm>
        </p:spPr>
        <p:txBody>
          <a:bodyPr wrap="square" anchor="ctr">
            <a:normAutofit/>
          </a:bodyPr>
          <a:lstStyle>
            <a:lvl1pPr algn="ctr">
              <a:defRPr sz="36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2101950"/>
            <a:ext cx="8231981" cy="621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963250"/>
            <a:ext cx="8224200" cy="25731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4628978"/>
            <a:ext cx="9144000" cy="137177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3600" y="1359450"/>
            <a:ext cx="8232300" cy="423900"/>
          </a:xfrm>
        </p:spPr>
        <p:txBody>
          <a:bodyPr wrap="square" anchor="ctr" anchorCtr="0">
            <a:normAutofit/>
          </a:bodyPr>
          <a:lstStyle>
            <a:lvl1pPr algn="ctr">
              <a:defRPr sz="32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2118150"/>
            <a:ext cx="8243100" cy="2408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4742550"/>
            <a:ext cx="8251200" cy="7587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85725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2" name="图片 11"/>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pic>
        <p:nvPicPr>
          <p:cNvPr id="10" name="图片 9"/>
          <p:cNvPicPr/>
          <p:nvPr userDrawn="1">
            <p:custDataLst>
              <p:tags r:id="rId6"/>
            </p:custDataLst>
          </p:nvPr>
        </p:nvPicPr>
        <p:blipFill>
          <a:blip r:embed="rId7" r:link="rId8" cstate="screen"/>
          <a:stretch>
            <a:fillRect/>
          </a:stretch>
        </p:blipFill>
        <p:spPr>
          <a:xfrm>
            <a:off x="0" y="5482041"/>
            <a:ext cx="540068" cy="518709"/>
          </a:xfrm>
          <a:prstGeom prst="rect">
            <a:avLst/>
          </a:prstGeom>
        </p:spPr>
      </p:pic>
      <p:sp>
        <p:nvSpPr>
          <p:cNvPr id="2" name="标题 1"/>
          <p:cNvSpPr>
            <a:spLocks noGrp="1"/>
          </p:cNvSpPr>
          <p:nvPr>
            <p:ph type="title"/>
            <p:custDataLst>
              <p:tags r:id="rId9"/>
            </p:custDataLst>
          </p:nvPr>
        </p:nvSpPr>
        <p:spPr>
          <a:xfrm>
            <a:off x="434700" y="1035450"/>
            <a:ext cx="8278200" cy="331473"/>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2104650"/>
            <a:ext cx="40068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2104650"/>
            <a:ext cx="40257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469850"/>
            <a:ext cx="40068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467150"/>
            <a:ext cx="40257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2518"/>
            <a:ext cx="9144000" cy="3712964"/>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9" name="图片 8"/>
          <p:cNvPicPr/>
          <p:nvPr userDrawn="1">
            <p:custDataLst>
              <p:tags r:id="rId3"/>
            </p:custDataLst>
          </p:nvPr>
        </p:nvPicPr>
        <p:blipFill>
          <a:blip r:embed="rId4" r:link="rId5"/>
          <a:stretch>
            <a:fillRect/>
          </a:stretch>
        </p:blipFill>
        <p:spPr>
          <a:xfrm>
            <a:off x="7928848" y="4829444"/>
            <a:ext cx="1215152" cy="1171307"/>
          </a:xfrm>
          <a:prstGeom prst="rect">
            <a:avLst/>
          </a:prstGeom>
        </p:spPr>
      </p:pic>
      <p:pic>
        <p:nvPicPr>
          <p:cNvPr id="8" name="图片 7"/>
          <p:cNvPicPr/>
          <p:nvPr userDrawn="1">
            <p:custDataLst>
              <p:tags r:id="rId6"/>
            </p:custDataLst>
          </p:nvPr>
        </p:nvPicPr>
        <p:blipFill>
          <a:blip r:embed="rId7" r:link="rId8"/>
          <a:stretch>
            <a:fillRect/>
          </a:stretch>
        </p:blipFill>
        <p:spPr>
          <a:xfrm>
            <a:off x="0" y="4833655"/>
            <a:ext cx="1215152" cy="1167095"/>
          </a:xfrm>
          <a:prstGeom prst="rect">
            <a:avLst/>
          </a:prstGeom>
        </p:spPr>
      </p:pic>
      <p:sp>
        <p:nvSpPr>
          <p:cNvPr id="2" name="标题 1"/>
          <p:cNvSpPr>
            <a:spLocks noGrp="1"/>
          </p:cNvSpPr>
          <p:nvPr>
            <p:ph type="title" hasCustomPrompt="1"/>
            <p:custDataLst>
              <p:tags r:id="rId9"/>
            </p:custDataLst>
          </p:nvPr>
        </p:nvSpPr>
        <p:spPr>
          <a:xfrm>
            <a:off x="1142100" y="1861650"/>
            <a:ext cx="6858000" cy="1790100"/>
          </a:xfrm>
        </p:spPr>
        <p:txBody>
          <a:bodyPr wrap="square" anchor="b">
            <a:normAutofit/>
          </a:bodyPr>
          <a:lstStyle>
            <a:lvl1pPr algn="ctr">
              <a:defRPr sz="60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754350"/>
            <a:ext cx="6858000" cy="1242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952508"/>
            <a:ext cx="3962432" cy="5388907"/>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幼圆" pitchFamily="49" charset="-122"/>
              </a:defRPr>
            </a:lvl1pPr>
            <a:lvl2pPr eaLnBrk="1" fontAlgn="auto" latinLnBrk="0" hangingPunct="1">
              <a:defRPr sz="1200">
                <a:solidFill>
                  <a:schemeClr val="tx1"/>
                </a:solidFill>
                <a:latin typeface="Arial" panose="020B0604020202020204" pitchFamily="34" charset="0"/>
                <a:ea typeface="幼圆" pitchFamily="49" charset="-122"/>
              </a:defRPr>
            </a:lvl2pPr>
            <a:lvl3pPr eaLnBrk="1" fontAlgn="auto" latinLnBrk="0" hangingPunct="1">
              <a:defRPr sz="1200">
                <a:solidFill>
                  <a:schemeClr val="tx1"/>
                </a:solidFill>
                <a:latin typeface="Arial" panose="020B0604020202020204" pitchFamily="34" charset="0"/>
                <a:ea typeface="幼圆" pitchFamily="49" charset="-122"/>
              </a:defRPr>
            </a:lvl3pPr>
            <a:lvl4pPr eaLnBrk="1" fontAlgn="auto" latinLnBrk="0" hangingPunct="1">
              <a:defRPr sz="1200">
                <a:solidFill>
                  <a:schemeClr val="tx1"/>
                </a:solidFill>
                <a:latin typeface="Arial" panose="020B0604020202020204" pitchFamily="34" charset="0"/>
                <a:ea typeface="幼圆" pitchFamily="49" charset="-122"/>
              </a:defRPr>
            </a:lvl4pPr>
            <a:lvl5pPr eaLnBrk="1" fontAlgn="auto" latinLnBrk="0" hangingPunct="1">
              <a:defRPr sz="12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幼圆" pitchFamily="49"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406525"/>
            <a:ext cx="3962400"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406525"/>
            <a:ext cx="3962432"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5623560" y="1732107"/>
            <a:ext cx="3291840" cy="3393785"/>
          </a:xfrm>
          <a:prstGeom prst="rect">
            <a:avLst/>
          </a:prstGeom>
        </p:spPr>
      </p:pic>
      <p:pic>
        <p:nvPicPr>
          <p:cNvPr id="6" name="图片 5"/>
          <p:cNvPicPr/>
          <p:nvPr>
            <p:custDataLst>
              <p:tags r:id="rId5"/>
            </p:custDataLst>
          </p:nvPr>
        </p:nvPicPr>
        <p:blipFill>
          <a:blip r:embed="rId6" r:link="rId7" cstate="screen"/>
          <a:stretch>
            <a:fillRect/>
          </a:stretch>
        </p:blipFill>
        <p:spPr>
          <a:xfrm>
            <a:off x="0" y="6163893"/>
            <a:ext cx="540068" cy="694107"/>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竖排标题 1"/>
          <p:cNvSpPr>
            <a:spLocks noGrp="1"/>
          </p:cNvSpPr>
          <p:nvPr>
            <p:ph type="title" orient="vert"/>
            <p:custDataLst>
              <p:tags r:id="rId5"/>
            </p:custDataLs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4.xml"/><Relationship Id="rId23" Type="http://schemas.openxmlformats.org/officeDocument/2006/relationships/tags" Target="../tags/tag133.xml"/><Relationship Id="rId22" Type="http://schemas.openxmlformats.org/officeDocument/2006/relationships/tags" Target="../tags/tag132.xml"/><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slideLayout" Target="../slideLayouts/slideLayout2.xml"/><Relationship Id="rId19" Type="http://schemas.openxmlformats.org/officeDocument/2006/relationships/tags" Target="../tags/tag12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268.xml"/><Relationship Id="rId23" Type="http://schemas.openxmlformats.org/officeDocument/2006/relationships/tags" Target="../tags/tag267.xml"/><Relationship Id="rId22" Type="http://schemas.openxmlformats.org/officeDocument/2006/relationships/tags" Target="../tags/tag266.xml"/><Relationship Id="rId21" Type="http://schemas.openxmlformats.org/officeDocument/2006/relationships/tags" Target="../tags/tag265.xml"/><Relationship Id="rId20" Type="http://schemas.openxmlformats.org/officeDocument/2006/relationships/tags" Target="../tags/tag264.xml"/><Relationship Id="rId2" Type="http://schemas.openxmlformats.org/officeDocument/2006/relationships/slideLayout" Target="../slideLayouts/slideLayout20.xml"/><Relationship Id="rId19" Type="http://schemas.openxmlformats.org/officeDocument/2006/relationships/tags" Target="../tags/tag263.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443230"/>
            <a:ext cx="8139178"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961398"/>
            <a:ext cx="8139178"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6349833"/>
            <a:ext cx="2025000" cy="3168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6349833"/>
            <a:ext cx="2970000" cy="3168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6349833"/>
            <a:ext cx="2025000" cy="3168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9.xml"/></Relationships>
</file>

<file path=ppt/slides/_rels/slide10.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tags" Target="../tags/tag317.xml"/><Relationship Id="rId4" Type="http://schemas.openxmlformats.org/officeDocument/2006/relationships/tags" Target="../tags/tag316.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1" Type="http://schemas.openxmlformats.org/officeDocument/2006/relationships/slideLayout" Target="../slideLayouts/slideLayout25.xml"/><Relationship Id="rId10" Type="http://schemas.openxmlformats.org/officeDocument/2006/relationships/tags" Target="../tags/tag318.xml"/><Relationship Id="rId1" Type="http://schemas.openxmlformats.org/officeDocument/2006/relationships/tags" Target="../tags/tag315.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2.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4.xml"/><Relationship Id="rId2" Type="http://schemas.openxmlformats.org/officeDocument/2006/relationships/image" Target="../media/image20.png"/><Relationship Id="rId1" Type="http://schemas.openxmlformats.org/officeDocument/2006/relationships/tags" Target="../tags/tag32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5.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6.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8.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9.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s>
</file>

<file path=ppt/slides/_rels/slide2.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4" Type="http://schemas.openxmlformats.org/officeDocument/2006/relationships/notesSlide" Target="../notesSlides/notesSlide1.xml"/><Relationship Id="rId13" Type="http://schemas.openxmlformats.org/officeDocument/2006/relationships/slideLayout" Target="../slideLayouts/slideLayout6.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3.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37.xml"/><Relationship Id="rId6" Type="http://schemas.openxmlformats.org/officeDocument/2006/relationships/image" Target="../media/image37.png"/><Relationship Id="rId5" Type="http://schemas.openxmlformats.org/officeDocument/2006/relationships/tags" Target="../tags/tag336.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5.xml"/><Relationship Id="rId1" Type="http://schemas.openxmlformats.org/officeDocument/2006/relationships/tags" Target="../tags/tag334.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41.xml"/><Relationship Id="rId6" Type="http://schemas.openxmlformats.org/officeDocument/2006/relationships/image" Target="../media/image38.png"/><Relationship Id="rId5" Type="http://schemas.openxmlformats.org/officeDocument/2006/relationships/tags" Target="../tags/tag34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9.xml"/><Relationship Id="rId1" Type="http://schemas.openxmlformats.org/officeDocument/2006/relationships/tags" Target="../tags/tag338.xml"/></Relationships>
</file>

<file path=ppt/slides/_rels/slide23.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image" Target="../media/image9.jpeg"/><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43.xml"/><Relationship Id="rId13" Type="http://schemas.openxmlformats.org/officeDocument/2006/relationships/slideLayout" Target="../slideLayouts/slideLayout25.xml"/><Relationship Id="rId12" Type="http://schemas.openxmlformats.org/officeDocument/2006/relationships/tags" Target="../tags/tag348.xml"/><Relationship Id="rId11" Type="http://schemas.openxmlformats.org/officeDocument/2006/relationships/image" Target="file:///C:\Users\&#22823;&#33609;&#21407;\AppData\Local\Temp\wps\INetCache\58b10c99ce5fdf823c3b08789f504476" TargetMode="External"/><Relationship Id="rId10" Type="http://schemas.openxmlformats.org/officeDocument/2006/relationships/image" Target="../media/image39.jpeg"/><Relationship Id="rId1" Type="http://schemas.openxmlformats.org/officeDocument/2006/relationships/tags" Target="../tags/tag34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9.xml"/><Relationship Id="rId2" Type="http://schemas.openxmlformats.org/officeDocument/2006/relationships/tags" Target="../tags/tag350.xml"/><Relationship Id="rId1" Type="http://schemas.openxmlformats.org/officeDocument/2006/relationships/tags" Target="../tags/tag349.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image" Target="../media/image8.jpeg"/><Relationship Id="rId1" Type="http://schemas.openxmlformats.org/officeDocument/2006/relationships/tags" Target="../tags/tag285.xml"/></Relationships>
</file>

<file path=ppt/slides/_rels/slide5.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tags" Target="../tags/tag297.xml"/><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3.xml"/><Relationship Id="rId13" Type="http://schemas.openxmlformats.org/officeDocument/2006/relationships/slideLayout" Target="../slideLayouts/slideLayout7.xml"/><Relationship Id="rId12" Type="http://schemas.openxmlformats.org/officeDocument/2006/relationships/tags" Target="../tags/tag299.xml"/><Relationship Id="rId11" Type="http://schemas.openxmlformats.org/officeDocument/2006/relationships/image" Target="file:///C:\Users\summer\AppData\Local\Temp\wps\INetCache\d91992c71062f49c572c8128d2df0482" TargetMode="External"/><Relationship Id="rId10" Type="http://schemas.openxmlformats.org/officeDocument/2006/relationships/tags" Target="../tags/tag298.xml"/><Relationship Id="rId1" Type="http://schemas.openxmlformats.org/officeDocument/2006/relationships/tags" Target="../tags/tag29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4.xml"/><Relationship Id="rId1" Type="http://schemas.openxmlformats.org/officeDocument/2006/relationships/tags" Target="../tags/tag303.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8.xml"/><Relationship Id="rId1" Type="http://schemas.openxmlformats.org/officeDocument/2006/relationships/tags" Target="../tags/tag307.xml"/></Relationships>
</file>

<file path=ppt/slides/_rels/slide9.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tags" Target="../tags/tag31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12.xml"/><Relationship Id="rId11" Type="http://schemas.openxmlformats.org/officeDocument/2006/relationships/slideLayout" Target="../slideLayouts/slideLayout25.xml"/><Relationship Id="rId10" Type="http://schemas.openxmlformats.org/officeDocument/2006/relationships/tags" Target="../tags/tag314.xml"/><Relationship Id="rId1" Type="http://schemas.openxmlformats.org/officeDocument/2006/relationships/tags" Target="../tags/tag3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idx="13" hasCustomPrompt="1"/>
          </p:nvPr>
        </p:nvSpPr>
        <p:spPr>
          <a:xfrm>
            <a:off x="685800" y="2130425"/>
            <a:ext cx="7772400" cy="1470025"/>
          </a:xfrm>
        </p:spPr>
        <p:txBody>
          <a:bodyPr wrap="square" lIns="91440" tIns="45720" rIns="91440" bIns="45720" anchor="ctr" anchorCtr="0">
            <a:normAutofit/>
          </a:bodyPr>
          <a:p>
            <a:pPr marL="0" marR="0" indent="0" algn="ctr" defTabSz="914400" rtl="0" eaLnBrk="1" fontAlgn="auto" latinLnBrk="0" hangingPunct="1">
              <a:lnSpc>
                <a:spcPct val="100000"/>
              </a:lnSpc>
              <a:spcBef>
                <a:spcPct val="0"/>
              </a:spcBef>
              <a:spcAft>
                <a:spcPts val="0"/>
              </a:spcAft>
              <a:buClrTx/>
              <a:buSzPts val="7200"/>
              <a:buFontTx/>
              <a:buNone/>
            </a:pPr>
            <a:r>
              <a:rPr kumimoji="0" lang="zh-CN"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基于</a:t>
            </a:r>
            <a:r>
              <a:rPr kumimoji="0" lang="en-US" altLang="zh-CN"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FGSM</a:t>
            </a:r>
            <a:r>
              <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的攻击方法</a:t>
            </a:r>
            <a:endPar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endParaRPr>
          </a:p>
        </p:txBody>
      </p:sp>
      <p:sp>
        <p:nvSpPr>
          <p:cNvPr id="40962" name="副标题 3074"/>
          <p:cNvSpPr>
            <a:spLocks noGrp="1"/>
          </p:cNvSpPr>
          <p:nvPr>
            <p:ph type="subTitle" idx="4294967295"/>
          </p:nvPr>
        </p:nvSpPr>
        <p:spPr>
          <a:xfrm>
            <a:off x="1371600" y="3886200"/>
            <a:ext cx="6400800" cy="1752600"/>
          </a:xfrm>
        </p:spPr>
        <p:txBody>
          <a:bodyPr wrap="square" lIns="90170" tIns="46990" rIns="90170" bIns="46990" anchor="t" anchorCtr="0"/>
          <a:lstStyle>
            <a:lvl1pPr marL="0" lvl="0" indent="0" algn="ctr">
              <a:buClrTx/>
              <a:buSzTx/>
              <a:buFont typeface="Arial" panose="020B0604020202020204" pitchFamily="34" charset="0"/>
              <a:defRPr/>
            </a:lvl1pPr>
            <a:lvl2pPr marL="457200" lvl="1" indent="-114300" algn="ctr">
              <a:buClrTx/>
              <a:buSzTx/>
              <a:buFont typeface="Arial" panose="020B0604020202020204" pitchFamily="34" charset="0"/>
              <a:defRPr/>
            </a:lvl2pPr>
            <a:lvl3pPr marL="914400" lvl="2" indent="-228600" algn="ctr">
              <a:buClrTx/>
              <a:buSzTx/>
              <a:buFont typeface="Arial" panose="020B0604020202020204" pitchFamily="34" charset="0"/>
              <a:defRPr/>
            </a:lvl3pPr>
            <a:lvl4pPr marL="1371600" lvl="3" indent="-342900" algn="ctr">
              <a:buClrTx/>
              <a:buSzTx/>
              <a:buFont typeface="Arial" panose="020B0604020202020204" pitchFamily="34" charset="0"/>
              <a:defRPr/>
            </a:lvl4pPr>
            <a:lvl5pPr marL="1828800" lvl="4" indent="-457200" algn="ctr">
              <a:buClrTx/>
              <a:buSzTx/>
              <a:buFont typeface="Arial" panose="020B0604020202020204" pitchFamily="34" charset="0"/>
              <a:defRPr/>
            </a:lvl5pPr>
          </a:lstStyle>
          <a:p>
            <a:pPr lvl="0" algn="ctr" defTabSz="914400">
              <a:buFontTx/>
              <a:buNone/>
            </a:pPr>
            <a:r>
              <a:rPr lang="zh-CN" altLang="zh-CN" sz="3200" b="1">
                <a:ea typeface="宋体" panose="02010600030101010101" pitchFamily="2" charset="-122"/>
              </a:rPr>
              <a:t>董辰尧</a:t>
            </a:r>
            <a:endParaRPr lang="zh-CN" altLang="zh-CN" sz="3200" b="1">
              <a:ea typeface="宋体" panose="02010600030101010101" pitchFamily="2" charset="-122"/>
            </a:endParaRPr>
          </a:p>
          <a:p>
            <a:pPr lvl="0" algn="ctr" defTabSz="914400">
              <a:buFontTx/>
              <a:buNone/>
            </a:pPr>
            <a:r>
              <a:rPr lang="en-US" altLang="zh-CN" sz="3200">
                <a:ea typeface="宋体" panose="02010600030101010101" pitchFamily="2" charset="-122"/>
              </a:rPr>
              <a:t>10185102144</a:t>
            </a:r>
            <a:endParaRPr lang="en-US" altLang="zh-CN" sz="3200">
              <a:ea typeface="宋体" panose="02010600030101010101" pitchFamily="2"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custDataLst>
              <p:tags r:id="rId1"/>
            </p:custDataLst>
          </p:nvPr>
        </p:nvPicPr>
        <p:blipFill>
          <a:blip r:embed="rId2" r:link="rId3" cstate="screen"/>
          <a:stretch>
            <a:fillRect/>
          </a:stretch>
        </p:blipFill>
        <p:spPr>
          <a:xfrm>
            <a:off x="8603933" y="857250"/>
            <a:ext cx="540068" cy="520580"/>
          </a:xfrm>
          <a:prstGeom prst="rect">
            <a:avLst/>
          </a:prstGeom>
        </p:spPr>
      </p:pic>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custDataLst>
                  <p:tags r:id="rId4"/>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6084">
                    <a:tc>
                      <a:txBody>
                        <a:bodyPr/>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39308">
                    <a:tc>
                      <a:txBody>
                        <a:bodyPr/>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346655">
                    <a:tc>
                      <a:txBody>
                        <a:bodyPr/>
                        <a:p>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oMath>
                            </m:oMathPara>
                          </a14:m>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Choice>
        <mc:Fallback xmlns="">
          <p:graphicFrame>
            <p:nvGraphicFramePr>
              <p:cNvPr id="2" name="表格 1"/>
              <p:cNvGraphicFramePr>
                <a:graphicFrameLocks noGrp="1"/>
              </p:cNvGraphicFramePr>
              <p:nvPr>
                <p:custDataLst>
                  <p:tags r:id="rId5"/>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5770">
                    <a:tc>
                      <a:txBody>
                        <a:bodyPr/>
                        <a:lstStyle/>
                        <a:p>
                          <a:endParaRPr lang="zh-CN"/>
                        </a:p>
                      </a:txBody>
                      <a:tcPr>
                        <a:blipFill>
                          <a:blip r:embed="rId6"/>
                        </a:blipFill>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65760">
                    <a:tc>
                      <a:txBody>
                        <a:bodyPr/>
                        <a:lstStyle/>
                        <a:p>
                          <a:endParaRPr lang="zh-CN"/>
                        </a:p>
                      </a:txBody>
                      <a:tcPr>
                        <a:blipFill>
                          <a:blip r:embed="rId6"/>
                        </a:blipFill>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640080">
                    <a:tc>
                      <a:txBody>
                        <a:bodyPr/>
                        <a:lstStyle/>
                        <a:p>
                          <a:endParaRPr lang="zh-CN"/>
                        </a:p>
                      </a:txBody>
                      <a:tcPr>
                        <a:blipFill>
                          <a:blip r:embed="rId6"/>
                        </a:blipFill>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Fallback>
      </mc:AlternateContent>
      <mc:AlternateContent xmlns:mc="http://schemas.openxmlformats.org/markup-compatibility/2006">
        <mc:Choice xmlns:a14="http://schemas.microsoft.com/office/drawing/2010/main" Requires="a14">
          <p:sp>
            <p:nvSpPr>
              <p:cNvPr id="3" name="矩形: 圆角 10"/>
              <p:cNvSpPr/>
              <p:nvPr/>
            </p:nvSpPr>
            <p:spPr>
              <a:xfrm>
                <a:off x="876106" y="764605"/>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Input  </a:t>
                </a:r>
                <a14:m>
                  <m:oMath xmlns:m="http://schemas.openxmlformats.org/officeDocument/2006/math">
                    <m:r>
                      <a:rPr lang="en-US" altLang="zh-CN" sz="1600" b="0" i="1" smtClean="0">
                        <a:solidFill>
                          <a:schemeClr val="tx1"/>
                        </a:solidFill>
                        <a:latin typeface="Cambria Math" panose="02040503050406030204" pitchFamily="18" charset="0"/>
                      </a:rPr>
                      <m:t>𝑥</m:t>
                    </m:r>
                  </m:oMath>
                </a14:m>
                <a:endParaRPr lang="zh-CN" altLang="en-US" sz="1600" dirty="0">
                  <a:solidFill>
                    <a:schemeClr val="tx1"/>
                  </a:solidFill>
                </a:endParaRPr>
              </a:p>
            </p:txBody>
          </p:sp>
        </mc:Choice>
        <mc:Fallback>
          <p:sp>
            <p:nvSpPr>
              <p:cNvPr id="3" name="矩形: 圆角 10"/>
              <p:cNvSpPr>
                <a:spLocks noRot="1" noChangeAspect="1" noMove="1" noResize="1" noEditPoints="1" noAdjustHandles="1" noChangeArrowheads="1" noChangeShapeType="1" noTextEdit="1"/>
              </p:cNvSpPr>
              <p:nvPr/>
            </p:nvSpPr>
            <p:spPr>
              <a:xfrm>
                <a:off x="876106" y="764605"/>
                <a:ext cx="1391072" cy="392530"/>
              </a:xfrm>
              <a:prstGeom prst="roundRect">
                <a:avLst/>
              </a:prstGeom>
              <a:blipFill rotWithShape="1">
                <a:blip r:embed="rId7"/>
                <a:stretch>
                  <a:fillRect l="-488" t="-1634" r="-440" b="-1576"/>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6" name="矩形: 圆角 15"/>
          <p:cNvSpPr/>
          <p:nvPr/>
        </p:nvSpPr>
        <p:spPr>
          <a:xfrm>
            <a:off x="876741" y="1196637"/>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17" name="矩形: 圆角 16"/>
              <p:cNvSpPr/>
              <p:nvPr/>
            </p:nvSpPr>
            <p:spPr>
              <a:xfrm>
                <a:off x="899601" y="1628561"/>
                <a:ext cx="1391072" cy="52379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Adversarial </a:t>
                </a:r>
                <a14:m>
                  <m:oMath xmlns:m="http://schemas.openxmlformats.org/officeDocument/2006/math">
                    <m:r>
                      <a:rPr lang="en-US" altLang="zh-CN" sz="1600" i="1">
                        <a:solidFill>
                          <a:schemeClr val="tx1"/>
                        </a:solidFill>
                        <a:latin typeface="Cambria Math" panose="02040503050406030204" pitchFamily="18" charset="0"/>
                      </a:rPr>
                      <m:t>𝑥</m:t>
                    </m:r>
                  </m:oMath>
                </a14:m>
                <a:endParaRPr lang="en-US" altLang="zh-CN" sz="1600" dirty="0">
                  <a:solidFill>
                    <a:schemeClr val="tx1"/>
                  </a:solidFill>
                </a:endParaRPr>
              </a:p>
            </p:txBody>
          </p:sp>
        </mc:Choice>
        <mc:Fallback>
          <p:sp>
            <p:nvSpPr>
              <p:cNvPr id="17" name="矩形: 圆角 16"/>
              <p:cNvSpPr>
                <a:spLocks noRot="1" noChangeAspect="1" noMove="1" noResize="1" noEditPoints="1" noAdjustHandles="1" noChangeArrowheads="1" noChangeShapeType="1" noTextEdit="1"/>
              </p:cNvSpPr>
              <p:nvPr/>
            </p:nvSpPr>
            <p:spPr>
              <a:xfrm>
                <a:off x="899601" y="1628561"/>
                <a:ext cx="1391072" cy="523798"/>
              </a:xfrm>
              <a:prstGeom prst="roundRect">
                <a:avLst/>
              </a:prstGeom>
              <a:blipFill rotWithShape="1">
                <a:blip r:embed="rId8"/>
                <a:stretch>
                  <a:fillRect l="-488" t="-1293" r="-440" b="-1147"/>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774700" y="2780665"/>
                <a:ext cx="7721600" cy="2744470"/>
              </a:xfrm>
              <a:prstGeom prst="rect">
                <a:avLst/>
              </a:prstGeom>
              <a:noFill/>
            </p:spPr>
            <p:txBody>
              <a:bodyPr wrap="square" rtlCol="0" anchor="t">
                <a:spAutoFit/>
              </a:bodyPr>
              <a:p>
                <a:r>
                  <a:rPr lang="en-US" altLang="zh-CN" dirty="0">
                    <a:sym typeface="+mn-ea"/>
                  </a:rPr>
                  <a:t>input</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𝑥</m:t>
                    </m:r>
                  </m:oMath>
                </a14:m>
                <a:r>
                  <a:rPr lang="zh-CN" altLang="en-US" dirty="0">
                    <a:sym typeface="+mn-ea"/>
                  </a:rPr>
                  <a:t>的激活函数的内部值为：</a:t>
                </a:r>
                <a:endParaRPr lang="zh-CN" altLang="en-US" dirty="0">
                  <a:sym typeface="+mn-ea"/>
                </a:endParaRPr>
              </a:p>
              <a:p>
                <a:r>
                  <a:rPr lang="en-US" altLang="zh-CN" dirty="0">
                    <a:sym typeface="+mn-ea"/>
                  </a:rPr>
                  <a:t>-2+1+3+2+2-2+-4-5+1=-3</a:t>
                </a:r>
                <a:endParaRPr lang="en-US" altLang="zh-CN" dirty="0">
                  <a:sym typeface="+mn-ea"/>
                </a:endParaRPr>
              </a:p>
              <a:p>
                <a:endParaRPr lang="en-US" altLang="zh-CN" dirty="0"/>
              </a:p>
              <a:p>
                <a:r>
                  <a:rPr lang="en-US" altLang="zh-CN" dirty="0">
                    <a:sym typeface="+mn-ea"/>
                  </a:rPr>
                  <a:t>Adversarial </a:t>
                </a:r>
                <a14:m>
                  <m:oMath xmlns:m="http://schemas.openxmlformats.org/officeDocument/2006/math">
                    <m:r>
                      <a:rPr lang="en-US" altLang="zh-CN" i="1">
                        <a:latin typeface="Cambria Math" panose="02040503050406030204" pitchFamily="18" charset="0"/>
                      </a:rPr>
                      <m:t>𝑥</m:t>
                    </m:r>
                  </m:oMath>
                </a14:m>
                <a:r>
                  <a:rPr lang="zh-CN" altLang="en-US" dirty="0">
                    <a:sym typeface="+mn-ea"/>
                  </a:rPr>
                  <a:t>的激活函数的内部值为</a:t>
                </a:r>
                <a:r>
                  <a:rPr lang="en-US" altLang="zh-CN" dirty="0">
                    <a:sym typeface="+mn-ea"/>
                  </a:rPr>
                  <a:t>:</a:t>
                </a:r>
                <a:endParaRPr lang="en-US" altLang="zh-CN" dirty="0">
                  <a:sym typeface="+mn-ea"/>
                </a:endParaRPr>
              </a:p>
              <a:p>
                <a:r>
                  <a:rPr lang="en-US" altLang="zh-CN" dirty="0">
                    <a:sym typeface="+mn-ea"/>
                  </a:rPr>
                  <a:t>-1.5+1.5+3.5+2.5+2.5-1.5+1.5-3.5-4.5+1.5=3</a:t>
                </a:r>
                <a:endParaRPr lang="en-US" altLang="zh-CN" dirty="0"/>
              </a:p>
              <a:p>
                <a:endParaRPr lang="en-US" altLang="zh-CN" dirty="0"/>
              </a:p>
              <a:p>
                <a:endParaRPr lang="en-US" altLang="zh-CN" dirty="0"/>
              </a:p>
              <a:p>
                <a:r>
                  <a:rPr lang="zh-CN" altLang="en-US" dirty="0">
                    <a:sym typeface="+mn-ea"/>
                  </a:rPr>
                  <a:t>使用</a:t>
                </a:r>
                <a:r>
                  <a:rPr lang="en-US" altLang="zh-CN" dirty="0">
                    <a:sym typeface="+mn-ea"/>
                  </a:rPr>
                  <a:t>sigmoid</a:t>
                </a:r>
                <a:r>
                  <a:rPr lang="zh-CN" altLang="en-US" dirty="0">
                    <a:sym typeface="+mn-ea"/>
                  </a:rPr>
                  <a:t>函数：</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en-US" altLang="zh-CN" dirty="0">
                    <a:sym typeface="+mn-ea"/>
                  </a:rPr>
                  <a:t>=1|</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endParaRPr lang="en-US" altLang="zh-CN" dirty="0"/>
              </a:p>
              <a:p>
                <a:r>
                  <a:rPr lang="zh-CN" altLang="en-US" dirty="0">
                    <a:sym typeface="+mn-ea"/>
                  </a:rPr>
                  <a:t>假设</a:t>
                </a:r>
                <a:r>
                  <a:rPr lang="en-US" altLang="zh-CN" dirty="0">
                    <a:sym typeface="+mn-ea"/>
                  </a:rPr>
                  <a:t>b=0,</a:t>
                </a:r>
                <a:r>
                  <a:rPr lang="zh-CN" altLang="en-US" dirty="0">
                    <a:sym typeface="+mn-ea"/>
                  </a:rPr>
                  <a:t>那么</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0.0474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 Adversarial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0.95</a:t>
                </a:r>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774700" y="2780665"/>
                <a:ext cx="7721600" cy="2744470"/>
              </a:xfrm>
              <a:prstGeom prst="rect">
                <a:avLst/>
              </a:prstGeom>
              <a:blipFill rotWithShape="1">
                <a:blip r:embed="rId9"/>
                <a:stretch>
                  <a:fillRect/>
                </a:stretch>
              </a:blipFill>
            </p:spPr>
            <p:txBody>
              <a:bodyPr/>
              <a:lstStyle/>
              <a:p>
                <a:r>
                  <a:rPr lang="zh-CN" altLang="en-US">
                    <a:noFill/>
                  </a:rPr>
                  <a:t> </a:t>
                </a:r>
              </a:p>
            </p:txBody>
          </p:sp>
        </mc:Fallback>
      </mc:AlternateContent>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bldLvl="0" animBg="1"/>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03</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实验分析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7360" y="1772285"/>
            <a:ext cx="6858000" cy="754380"/>
          </a:xfrm>
          <a:prstGeom prst="rect">
            <a:avLst/>
          </a:prstGeom>
        </p:spPr>
      </p:pic>
      <p:pic>
        <p:nvPicPr>
          <p:cNvPr id="3" name="图片 2"/>
          <p:cNvPicPr>
            <a:picLocks noChangeAspect="1"/>
          </p:cNvPicPr>
          <p:nvPr/>
        </p:nvPicPr>
        <p:blipFill>
          <a:blip r:embed="rId2"/>
          <a:stretch>
            <a:fillRect/>
          </a:stretch>
        </p:blipFill>
        <p:spPr>
          <a:xfrm>
            <a:off x="467995" y="2708910"/>
            <a:ext cx="8288020" cy="2637155"/>
          </a:xfrm>
          <a:prstGeom prst="rect">
            <a:avLst/>
          </a:prstGeom>
        </p:spPr>
      </p:pic>
      <p:sp>
        <p:nvSpPr>
          <p:cNvPr id="4" name="文本框 3"/>
          <p:cNvSpPr txBox="1"/>
          <p:nvPr/>
        </p:nvSpPr>
        <p:spPr>
          <a:xfrm>
            <a:off x="560388" y="898525"/>
            <a:ext cx="4830445" cy="521970"/>
          </a:xfrm>
          <a:prstGeom prst="rect">
            <a:avLst/>
          </a:prstGeom>
          <a:noFill/>
        </p:spPr>
        <p:txBody>
          <a:bodyPr wrap="none" rtlCol="0">
            <a:spAutoFit/>
          </a:bodyPr>
          <a:p>
            <a:pPr algn="ctr"/>
            <a:r>
              <a:rPr lang="zh-CN" altLang="en-US" sz="2800" b="1"/>
              <a:t>载入模型并且进行图像预处理</a:t>
            </a:r>
            <a:endParaRPr lang="zh-CN" altLang="en-US" sz="2800" b="1"/>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8623" y="764540"/>
            <a:ext cx="6975475" cy="521970"/>
          </a:xfrm>
          <a:prstGeom prst="rect">
            <a:avLst/>
          </a:prstGeom>
          <a:noFill/>
        </p:spPr>
        <p:txBody>
          <a:bodyPr wrap="none" rtlCol="0">
            <a:spAutoFit/>
          </a:bodyPr>
          <a:p>
            <a:pPr algn="ctr"/>
            <a:r>
              <a:rPr lang="zh-CN" altLang="en-US" sz="2800" b="1"/>
              <a:t>将图像输入模型并得到概率最高的分类结果</a:t>
            </a:r>
            <a:endParaRPr lang="zh-CN" altLang="en-US" sz="2800" b="1"/>
          </a:p>
        </p:txBody>
      </p:sp>
      <p:pic>
        <p:nvPicPr>
          <p:cNvPr id="6" name="图片 5"/>
          <p:cNvPicPr>
            <a:picLocks noChangeAspect="1"/>
          </p:cNvPicPr>
          <p:nvPr>
            <p:custDataLst>
              <p:tags r:id="rId1"/>
            </p:custDataLst>
          </p:nvPr>
        </p:nvPicPr>
        <p:blipFill>
          <a:blip r:embed="rId2"/>
          <a:stretch>
            <a:fillRect/>
          </a:stretch>
        </p:blipFill>
        <p:spPr>
          <a:xfrm>
            <a:off x="467995" y="1340485"/>
            <a:ext cx="6009640" cy="490410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691958" y="404495"/>
            <a:ext cx="3400425" cy="521970"/>
          </a:xfrm>
          <a:prstGeom prst="rect">
            <a:avLst/>
          </a:prstGeom>
          <a:noFill/>
        </p:spPr>
        <p:txBody>
          <a:bodyPr wrap="none" rtlCol="0">
            <a:spAutoFit/>
          </a:bodyPr>
          <a:p>
            <a:pPr algn="ctr"/>
            <a:r>
              <a:rPr lang="zh-CN" altLang="en-US" sz="2800" b="1"/>
              <a:t>计算梯度并生成干扰</a:t>
            </a:r>
            <a:endParaRPr lang="zh-CN" altLang="en-US" sz="2800" b="1"/>
          </a:p>
        </p:txBody>
      </p:sp>
      <p:pic>
        <p:nvPicPr>
          <p:cNvPr id="2" name="图片 1"/>
          <p:cNvPicPr>
            <a:picLocks noChangeAspect="1"/>
          </p:cNvPicPr>
          <p:nvPr/>
        </p:nvPicPr>
        <p:blipFill>
          <a:blip r:embed="rId1"/>
          <a:stretch>
            <a:fillRect/>
          </a:stretch>
        </p:blipFill>
        <p:spPr>
          <a:xfrm>
            <a:off x="972185" y="1556385"/>
            <a:ext cx="5212080" cy="2621280"/>
          </a:xfrm>
          <a:prstGeom prst="rect">
            <a:avLst/>
          </a:prstGeom>
        </p:spPr>
      </p:pic>
      <p:pic>
        <p:nvPicPr>
          <p:cNvPr id="3" name="图片 2"/>
          <p:cNvPicPr>
            <a:picLocks noChangeAspect="1"/>
          </p:cNvPicPr>
          <p:nvPr/>
        </p:nvPicPr>
        <p:blipFill>
          <a:blip r:embed="rId2"/>
          <a:stretch>
            <a:fillRect/>
          </a:stretch>
        </p:blipFill>
        <p:spPr>
          <a:xfrm>
            <a:off x="539750" y="908685"/>
            <a:ext cx="7734300" cy="584454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7375" y="764540"/>
            <a:ext cx="6617970" cy="521970"/>
          </a:xfrm>
          <a:prstGeom prst="rect">
            <a:avLst/>
          </a:prstGeom>
          <a:noFill/>
        </p:spPr>
        <p:txBody>
          <a:bodyPr wrap="none" rtlCol="0">
            <a:spAutoFit/>
          </a:bodyPr>
          <a:p>
            <a:pPr algn="ctr"/>
            <a:r>
              <a:rPr lang="zh-CN" altLang="en-US" sz="2800" b="1"/>
              <a:t>将图像和噪声加起来输入模型，得到结果</a:t>
            </a:r>
            <a:endParaRPr lang="zh-CN" altLang="en-US" sz="2800" b="1"/>
          </a:p>
        </p:txBody>
      </p:sp>
      <p:pic>
        <p:nvPicPr>
          <p:cNvPr id="2" name="图片 1"/>
          <p:cNvPicPr>
            <a:picLocks noChangeAspect="1"/>
          </p:cNvPicPr>
          <p:nvPr/>
        </p:nvPicPr>
        <p:blipFill>
          <a:blip r:embed="rId1"/>
          <a:stretch>
            <a:fillRect/>
          </a:stretch>
        </p:blipFill>
        <p:spPr>
          <a:xfrm>
            <a:off x="652780" y="1851660"/>
            <a:ext cx="7202805" cy="369506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图片 107"/>
          <p:cNvPicPr/>
          <p:nvPr/>
        </p:nvPicPr>
        <p:blipFill>
          <a:blip r:embed="rId1"/>
          <a:stretch>
            <a:fillRect/>
          </a:stretch>
        </p:blipFill>
        <p:spPr>
          <a:xfrm>
            <a:off x="467995" y="116205"/>
            <a:ext cx="3321685" cy="3326130"/>
          </a:xfrm>
          <a:prstGeom prst="rect">
            <a:avLst/>
          </a:prstGeom>
          <a:noFill/>
          <a:ln w="9525">
            <a:noFill/>
          </a:ln>
        </p:spPr>
      </p:pic>
      <p:pic>
        <p:nvPicPr>
          <p:cNvPr id="109" name="图片 108"/>
          <p:cNvPicPr/>
          <p:nvPr/>
        </p:nvPicPr>
        <p:blipFill>
          <a:blip r:embed="rId2"/>
          <a:stretch>
            <a:fillRect/>
          </a:stretch>
        </p:blipFill>
        <p:spPr>
          <a:xfrm>
            <a:off x="4666615" y="116205"/>
            <a:ext cx="3399790" cy="3261360"/>
          </a:xfrm>
          <a:prstGeom prst="rect">
            <a:avLst/>
          </a:prstGeom>
          <a:noFill/>
          <a:ln w="9525">
            <a:noFill/>
          </a:ln>
        </p:spPr>
      </p:pic>
      <p:pic>
        <p:nvPicPr>
          <p:cNvPr id="110" name="图片 109"/>
          <p:cNvPicPr/>
          <p:nvPr/>
        </p:nvPicPr>
        <p:blipFill>
          <a:blip r:embed="rId3"/>
          <a:stretch>
            <a:fillRect/>
          </a:stretch>
        </p:blipFill>
        <p:spPr>
          <a:xfrm>
            <a:off x="467995" y="3429000"/>
            <a:ext cx="3427095" cy="3382010"/>
          </a:xfrm>
          <a:prstGeom prst="rect">
            <a:avLst/>
          </a:prstGeom>
          <a:noFill/>
          <a:ln w="9525">
            <a:noFill/>
          </a:ln>
        </p:spPr>
      </p:pic>
      <p:pic>
        <p:nvPicPr>
          <p:cNvPr id="111" name="图片 110"/>
          <p:cNvPicPr/>
          <p:nvPr/>
        </p:nvPicPr>
        <p:blipFill>
          <a:blip r:embed="rId4"/>
          <a:stretch>
            <a:fillRect/>
          </a:stretch>
        </p:blipFill>
        <p:spPr>
          <a:xfrm>
            <a:off x="4860290" y="3479165"/>
            <a:ext cx="3208020" cy="3378835"/>
          </a:xfrm>
          <a:prstGeom prst="rect">
            <a:avLst/>
          </a:prstGeom>
          <a:noFill/>
          <a:ln w="9525">
            <a:noFill/>
          </a:ln>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a:stretch>
            <a:fillRect/>
          </a:stretch>
        </p:blipFill>
        <p:spPr>
          <a:xfrm>
            <a:off x="323850" y="260350"/>
            <a:ext cx="3700780" cy="3398520"/>
          </a:xfrm>
          <a:prstGeom prst="rect">
            <a:avLst/>
          </a:prstGeom>
          <a:noFill/>
          <a:ln w="9525">
            <a:noFill/>
          </a:ln>
        </p:spPr>
      </p:pic>
      <p:pic>
        <p:nvPicPr>
          <p:cNvPr id="105" name="图片 104"/>
          <p:cNvPicPr/>
          <p:nvPr/>
        </p:nvPicPr>
        <p:blipFill>
          <a:blip r:embed="rId2"/>
          <a:stretch>
            <a:fillRect/>
          </a:stretch>
        </p:blipFill>
        <p:spPr>
          <a:xfrm>
            <a:off x="4723130" y="248285"/>
            <a:ext cx="3641090" cy="3410585"/>
          </a:xfrm>
          <a:prstGeom prst="rect">
            <a:avLst/>
          </a:prstGeom>
          <a:noFill/>
          <a:ln w="9525">
            <a:noFill/>
          </a:ln>
        </p:spPr>
      </p:pic>
      <p:pic>
        <p:nvPicPr>
          <p:cNvPr id="106" name="图片 105"/>
          <p:cNvPicPr/>
          <p:nvPr/>
        </p:nvPicPr>
        <p:blipFill>
          <a:blip r:embed="rId3"/>
          <a:stretch>
            <a:fillRect/>
          </a:stretch>
        </p:blipFill>
        <p:spPr>
          <a:xfrm>
            <a:off x="467995" y="3572510"/>
            <a:ext cx="3341370" cy="3291205"/>
          </a:xfrm>
          <a:prstGeom prst="rect">
            <a:avLst/>
          </a:prstGeom>
          <a:noFill/>
          <a:ln w="9525">
            <a:noFill/>
          </a:ln>
        </p:spPr>
      </p:pic>
      <p:pic>
        <p:nvPicPr>
          <p:cNvPr id="107" name="图片 106"/>
          <p:cNvPicPr/>
          <p:nvPr/>
        </p:nvPicPr>
        <p:blipFill>
          <a:blip r:embed="rId4"/>
          <a:stretch>
            <a:fillRect/>
          </a:stretch>
        </p:blipFill>
        <p:spPr>
          <a:xfrm>
            <a:off x="4788535" y="3572510"/>
            <a:ext cx="3575685" cy="3355340"/>
          </a:xfrm>
          <a:prstGeom prst="rect">
            <a:avLst/>
          </a:prstGeom>
          <a:noFill/>
          <a:ln w="9525">
            <a:noFill/>
          </a:ln>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683895" y="404495"/>
            <a:ext cx="3488690" cy="3239770"/>
          </a:xfrm>
          <a:prstGeom prst="rect">
            <a:avLst/>
          </a:prstGeom>
          <a:noFill/>
          <a:ln w="9525">
            <a:noFill/>
          </a:ln>
        </p:spPr>
      </p:pic>
      <p:pic>
        <p:nvPicPr>
          <p:cNvPr id="101" name="图片 100"/>
          <p:cNvPicPr/>
          <p:nvPr/>
        </p:nvPicPr>
        <p:blipFill>
          <a:blip r:embed="rId2"/>
          <a:stretch>
            <a:fillRect/>
          </a:stretch>
        </p:blipFill>
        <p:spPr>
          <a:xfrm>
            <a:off x="4716145" y="332105"/>
            <a:ext cx="3477260" cy="3300095"/>
          </a:xfrm>
          <a:prstGeom prst="rect">
            <a:avLst/>
          </a:prstGeom>
          <a:noFill/>
          <a:ln w="9525">
            <a:noFill/>
          </a:ln>
        </p:spPr>
      </p:pic>
      <p:pic>
        <p:nvPicPr>
          <p:cNvPr id="102" name="图片 101"/>
          <p:cNvPicPr/>
          <p:nvPr/>
        </p:nvPicPr>
        <p:blipFill>
          <a:blip r:embed="rId3"/>
          <a:stretch>
            <a:fillRect/>
          </a:stretch>
        </p:blipFill>
        <p:spPr>
          <a:xfrm>
            <a:off x="755650" y="3572510"/>
            <a:ext cx="3482975" cy="3209925"/>
          </a:xfrm>
          <a:prstGeom prst="rect">
            <a:avLst/>
          </a:prstGeom>
          <a:noFill/>
          <a:ln w="9525">
            <a:noFill/>
          </a:ln>
        </p:spPr>
      </p:pic>
      <p:pic>
        <p:nvPicPr>
          <p:cNvPr id="103" name="图片 102"/>
          <p:cNvPicPr/>
          <p:nvPr/>
        </p:nvPicPr>
        <p:blipFill>
          <a:blip r:embed="rId4"/>
          <a:stretch>
            <a:fillRect/>
          </a:stretch>
        </p:blipFill>
        <p:spPr>
          <a:xfrm>
            <a:off x="4823460" y="3572510"/>
            <a:ext cx="3369945" cy="3281680"/>
          </a:xfrm>
          <a:prstGeom prst="rect">
            <a:avLst/>
          </a:prstGeom>
          <a:noFill/>
          <a:ln w="9525">
            <a:noFill/>
          </a:ln>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04</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总结展望</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custDataLst>
              <p:tags r:id="rId1"/>
            </p:custDataLst>
          </p:nvPr>
        </p:nvSpPr>
        <p:spPr bwMode="auto">
          <a:xfrm>
            <a:off x="2719388" y="857250"/>
            <a:ext cx="53975" cy="5143500"/>
          </a:xfrm>
          <a:prstGeom prst="rect">
            <a:avLst/>
          </a:prstGeom>
          <a:solidFill>
            <a:schemeClr val="accent1"/>
          </a:solidFill>
          <a:ln w="19050">
            <a:noFill/>
            <a:round/>
          </a:ln>
        </p:spPr>
        <p:txBody>
          <a:bodyPr wrap="square" anchor="ctr">
            <a:normAutofit/>
          </a:bodyPr>
          <a:lstStyle/>
          <a:p>
            <a:pPr algn="ctr" fontAlgn="base">
              <a:lnSpc>
                <a:spcPct val="120000"/>
              </a:lnSpc>
            </a:pPr>
            <a:endParaRPr sz="1350" strike="noStrike" noProof="1">
              <a:solidFill>
                <a:schemeClr val="tx1"/>
              </a:solidFill>
              <a:latin typeface="Arial" panose="020B0604020202020204" pitchFamily="34" charset="0"/>
              <a:ea typeface="幼圆" pitchFamily="49" charset="-122"/>
              <a:sym typeface="Arial" panose="020B0604020202020204" pitchFamily="34" charset="0"/>
            </a:endParaRPr>
          </a:p>
        </p:txBody>
      </p:sp>
      <p:sp>
        <p:nvSpPr>
          <p:cNvPr id="37" name="椭圆 36"/>
          <p:cNvSpPr/>
          <p:nvPr>
            <p:custDataLst>
              <p:tags r:id="rId2"/>
            </p:custDataLst>
          </p:nvPr>
        </p:nvSpPr>
        <p:spPr bwMode="auto">
          <a:xfrm>
            <a:off x="2508250" y="4687888"/>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04</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8" name="文本框 37"/>
          <p:cNvSpPr txBox="1"/>
          <p:nvPr>
            <p:custDataLst>
              <p:tags r:id="rId3"/>
            </p:custDataLst>
          </p:nvPr>
        </p:nvSpPr>
        <p:spPr>
          <a:xfrm>
            <a:off x="3154363" y="4535488"/>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总结展望</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6" name="椭圆 35"/>
          <p:cNvSpPr/>
          <p:nvPr>
            <p:custDataLst>
              <p:tags r:id="rId4"/>
            </p:custDataLst>
          </p:nvPr>
        </p:nvSpPr>
        <p:spPr bwMode="auto">
          <a:xfrm>
            <a:off x="2508250" y="368935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03</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9" name="文本框 38"/>
          <p:cNvSpPr txBox="1"/>
          <p:nvPr>
            <p:custDataLst>
              <p:tags r:id="rId5"/>
            </p:custDataLst>
          </p:nvPr>
        </p:nvSpPr>
        <p:spPr>
          <a:xfrm>
            <a:off x="3154363" y="353695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实验分析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5" name="椭圆 34"/>
          <p:cNvSpPr/>
          <p:nvPr>
            <p:custDataLst>
              <p:tags r:id="rId6"/>
            </p:custDataLst>
          </p:nvPr>
        </p:nvSpPr>
        <p:spPr bwMode="auto">
          <a:xfrm>
            <a:off x="2508250" y="269240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02</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0" name="文本框 39"/>
          <p:cNvSpPr txBox="1"/>
          <p:nvPr>
            <p:custDataLst>
              <p:tags r:id="rId7"/>
            </p:custDataLst>
          </p:nvPr>
        </p:nvSpPr>
        <p:spPr>
          <a:xfrm>
            <a:off x="3154363" y="254000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算法分析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4" name="椭圆 33"/>
          <p:cNvSpPr/>
          <p:nvPr>
            <p:custDataLst>
              <p:tags r:id="rId8"/>
            </p:custDataLst>
          </p:nvPr>
        </p:nvSpPr>
        <p:spPr bwMode="auto">
          <a:xfrm>
            <a:off x="2508250" y="1693863"/>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01</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1" name="文本框 40"/>
          <p:cNvSpPr txBox="1"/>
          <p:nvPr>
            <p:custDataLst>
              <p:tags r:id="rId9"/>
            </p:custDataLst>
          </p:nvPr>
        </p:nvSpPr>
        <p:spPr>
          <a:xfrm>
            <a:off x="3154363" y="1541463"/>
            <a:ext cx="1846263" cy="781050"/>
          </a:xfrm>
          <a:prstGeom prst="rect">
            <a:avLst/>
          </a:prstGeom>
          <a:noFill/>
        </p:spPr>
        <p:txBody>
          <a:bodyPr wrap="square" lIns="67500" tIns="35100" rIns="67500" bIns="0" anchor="ctr" anchorCtr="0">
            <a:normAutofit/>
          </a:bodyPr>
          <a:lstStyle/>
          <a:p>
            <a:pPr fontAlgn="auto">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rPr>
              <a:t>背景分析</a:t>
            </a:r>
            <a:endPar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endParaRPr>
          </a:p>
        </p:txBody>
      </p:sp>
      <p:sp>
        <p:nvSpPr>
          <p:cNvPr id="13" name="TextBox 9"/>
          <p:cNvSpPr txBox="1"/>
          <p:nvPr>
            <p:custDataLst>
              <p:tags r:id="rId10"/>
            </p:custDataLst>
          </p:nvPr>
        </p:nvSpPr>
        <p:spPr>
          <a:xfrm>
            <a:off x="1808163" y="2600325"/>
            <a:ext cx="387350" cy="1022350"/>
          </a:xfrm>
          <a:prstGeom prst="rect">
            <a:avLst/>
          </a:prstGeom>
          <a:noFill/>
          <a:ln>
            <a:noFill/>
          </a:ln>
        </p:spPr>
        <p:txBody>
          <a:bodyPr vert="eaVert" wrap="square" lIns="0" anchor="b" anchorCtr="0">
            <a:normAutofit fontScale="90000"/>
          </a:bodyPr>
          <a:lstStyle/>
          <a:p>
            <a:pPr algn="ctr">
              <a:lnSpc>
                <a:spcPct val="120000"/>
              </a:lnSpc>
            </a:pPr>
            <a:r>
              <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rPr>
              <a:t>CONTENTS</a:t>
            </a:r>
            <a:endPar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endParaRPr>
          </a:p>
        </p:txBody>
      </p:sp>
      <p:sp>
        <p:nvSpPr>
          <p:cNvPr id="41995" name="文本框 99"/>
          <p:cNvSpPr txBox="1"/>
          <p:nvPr>
            <p:custDataLst>
              <p:tags r:id="rId11"/>
            </p:custDataLst>
          </p:nvPr>
        </p:nvSpPr>
        <p:spPr>
          <a:xfrm>
            <a:off x="998538" y="1531938"/>
            <a:ext cx="804862" cy="2136775"/>
          </a:xfrm>
          <a:prstGeom prst="rect">
            <a:avLst/>
          </a:prstGeom>
          <a:noFill/>
          <a:ln w="9525">
            <a:noFill/>
          </a:ln>
        </p:spPr>
        <p:txBody>
          <a:bodyPr vert="eaVert" wrap="square" rIns="0" anchor="t" anchorCtr="0"/>
          <a:p>
            <a:pPr algn="ctr">
              <a:lnSpc>
                <a:spcPct val="120000"/>
              </a:lnSpc>
            </a:pPr>
            <a:r>
              <a:rPr lang="zh-CN" altLang="en-US" sz="3600" dirty="0">
                <a:solidFill>
                  <a:srgbClr val="262626"/>
                </a:solidFill>
                <a:latin typeface="Arial" panose="020B0604020202020204" pitchFamily="34" charset="0"/>
                <a:ea typeface="汉仪乐喵体W" pitchFamily="18" charset="-122"/>
                <a:sym typeface="Arial" panose="020B0604020202020204" pitchFamily="34" charset="0"/>
              </a:rPr>
              <a:t>目 录</a:t>
            </a:r>
            <a:endParaRPr lang="zh-CN" altLang="en-US" sz="3600" dirty="0">
              <a:solidFill>
                <a:srgbClr val="262626"/>
              </a:solidFill>
              <a:latin typeface="Arial" panose="020B0604020202020204" pitchFamily="34" charset="0"/>
              <a:ea typeface="汉仪乐喵体W" pitchFamily="18" charset="-122"/>
              <a:sym typeface="Arial" panose="020B0604020202020204" pitchFamily="34" charset="0"/>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内容占位符 2"/>
              <p:cNvSpPr>
                <a:spLocks noGrp="1"/>
              </p:cNvSpPr>
              <p:nvPr/>
            </p:nvSpPr>
            <p:spPr>
              <a:xfrm>
                <a:off x="467995" y="908939"/>
                <a:ext cx="8229600" cy="4325112"/>
              </a:xfrm>
              <a:prstGeom prst="rect">
                <a:avLst/>
              </a:prstGeom>
            </p:spPr>
            <p:txBody>
              <a:bodyPr vert="horz">
                <a:normAutofit lnSpcReduction="10000"/>
              </a:bodyPr>
              <a:lstStyle>
                <a:lvl1pPr marL="365760" indent="-255905" algn="l" rtl="0" eaLnBrk="1" latinLnBrk="0" hangingPunct="1">
                  <a:spcBef>
                    <a:spcPts val="300"/>
                  </a:spcBef>
                  <a:buClr>
                    <a:schemeClr val="accent3"/>
                  </a:buClr>
                  <a:buFont typeface="Georgia" panose="02040502050405020303"/>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panose="02040502050405020303"/>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panose="02040502050405020303"/>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a:lstStyle>
              <a:p>
                <a:r>
                  <a:rPr lang="en-US" altLang="zh-CN" b="1" dirty="0"/>
                  <a:t>FGSM</a:t>
                </a:r>
                <a:r>
                  <a:rPr lang="zh-CN" altLang="en-US" b="1" dirty="0"/>
                  <a:t>存在的问题</a:t>
                </a:r>
                <a:endParaRPr lang="en-US" altLang="zh-CN" b="1" dirty="0"/>
              </a:p>
              <a:p>
                <a:pPr marL="109855" indent="0">
                  <a:buNone/>
                </a:pPr>
                <a:endParaRPr lang="en-US" altLang="zh-CN" b="1" dirty="0"/>
              </a:p>
              <a:p>
                <a:r>
                  <a:rPr lang="zh-CN" altLang="en-US" dirty="0"/>
                  <a:t>如果激活函数是非线性函数，那么，会导致在</a:t>
                </a:r>
                <a14:m>
                  <m:oMath xmlns:m="http://schemas.openxmlformats.org/officeDocument/2006/math">
                    <m:r>
                      <a:rPr lang="zh-CN" altLang="en-US" i="1">
                        <a:latin typeface="Cambria Math" panose="02040503050406030204" pitchFamily="18" charset="0"/>
                      </a:rPr>
                      <m:t>𝜖</m:t>
                    </m:r>
                  </m:oMath>
                </a14:m>
                <a:r>
                  <a:rPr lang="zh-CN" altLang="en-US" dirty="0"/>
                  <a:t>的范围内，找不到合适的扰动骗过分类器。其</a:t>
                </a:r>
                <a:r>
                  <a:rPr lang="zh-CN" altLang="en-US" dirty="0">
                    <a:solidFill>
                      <a:srgbClr val="FF0000"/>
                    </a:solidFill>
                  </a:rPr>
                  <a:t>原因在于</a:t>
                </a:r>
                <a:r>
                  <a:rPr lang="zh-CN" altLang="en-US" dirty="0"/>
                  <a:t>：</a:t>
                </a:r>
                <a:r>
                  <a:rPr lang="zh-CN" altLang="en-US" dirty="0">
                    <a:solidFill>
                      <a:srgbClr val="FF0000"/>
                    </a:solidFill>
                  </a:rPr>
                  <a:t>线性函数或近似线性函数对于</a:t>
                </a:r>
                <a:r>
                  <a:rPr lang="en-US" altLang="zh-CN" dirty="0">
                    <a:solidFill>
                      <a:srgbClr val="FF0000"/>
                    </a:solidFill>
                  </a:rPr>
                  <a:t>X</a:t>
                </a:r>
                <a:r>
                  <a:rPr lang="zh-CN" altLang="en-US" dirty="0">
                    <a:solidFill>
                      <a:srgbClr val="FF0000"/>
                    </a:solidFill>
                  </a:rPr>
                  <a:t>的梯度是基本恒定的</a:t>
                </a:r>
                <a:r>
                  <a:rPr lang="zh-CN" altLang="en-US" dirty="0"/>
                  <a:t>，因此只要沿着梯度方向，一定可以以最小的代价最快的速度增大</a:t>
                </a:r>
                <a:r>
                  <a:rPr lang="en-US" altLang="zh-CN" dirty="0"/>
                  <a:t>loss</a:t>
                </a:r>
                <a:r>
                  <a:rPr lang="zh-CN" altLang="en-US" dirty="0"/>
                  <a:t>，但是，非线性函数对于每一点的梯度都不一样。</a:t>
                </a:r>
                <a:endParaRPr lang="en-US" altLang="zh-CN" dirty="0"/>
              </a:p>
              <a:p>
                <a:pPr marL="109855" indent="0">
                  <a:buNone/>
                </a:pPr>
                <a:endParaRPr lang="en-US" altLang="zh-CN" dirty="0"/>
              </a:p>
              <a:p>
                <a14:m>
                  <m:oMath xmlns:m="http://schemas.openxmlformats.org/officeDocument/2006/math">
                    <m:r>
                      <a:rPr lang="zh-CN" altLang="en-US" i="1" dirty="0">
                        <a:latin typeface="Cambria Math" panose="02040503050406030204" pitchFamily="18" charset="0"/>
                      </a:rPr>
                      <m:t>对于</m:t>
                    </m:r>
                    <m:r>
                      <a:rPr lang="zh-CN" altLang="en-US" i="1" dirty="0" smtClean="0">
                        <a:latin typeface="Cambria Math" panose="02040503050406030204" pitchFamily="18" charset="0"/>
                      </a:rPr>
                      <m:t>界限</m:t>
                    </m:r>
                    <m:r>
                      <m:rPr>
                        <m:sty m:val="p"/>
                      </m:rPr>
                      <a:rPr lang="zh-CN" altLang="en-US">
                        <a:latin typeface="Cambria Math" panose="02040503050406030204" pitchFamily="18" charset="0"/>
                      </a:rPr>
                      <m:t>ϵ</m:t>
                    </m:r>
                    <m:r>
                      <a:rPr lang="zh-CN" altLang="en-US" i="1" smtClean="0">
                        <a:latin typeface="Cambria Math" panose="02040503050406030204" pitchFamily="18" charset="0"/>
                      </a:rPr>
                      <m:t>，</m:t>
                    </m:r>
                  </m:oMath>
                </a14:m>
                <a:r>
                  <a:rPr lang="zh-CN" altLang="en-US" dirty="0"/>
                  <a:t>需要自己确定</a:t>
                </a:r>
                <a:endParaRPr lang="en-US" altLang="zh-CN" dirty="0"/>
              </a:p>
              <a:p>
                <a:pPr marL="109855" indent="0">
                  <a:buNone/>
                </a:pPr>
                <a:endParaRPr lang="en-US" altLang="zh-CN" dirty="0"/>
              </a:p>
              <a:p>
                <a:pPr marL="109855" indent="0">
                  <a:buNone/>
                </a:pPr>
                <a:endParaRPr lang="en-US" altLang="zh-CN" dirty="0"/>
              </a:p>
            </p:txBody>
          </p:sp>
        </mc:Choice>
        <mc:Fallback>
          <p:sp>
            <p:nvSpPr>
              <p:cNvPr id="3" name="内容占位符 2"/>
              <p:cNvSpPr>
                <a:spLocks noRot="1" noChangeAspect="1" noMove="1" noResize="1" noEditPoints="1" noAdjustHandles="1" noChangeArrowheads="1" noChangeShapeType="1" noTextEdit="1"/>
              </p:cNvSpPr>
              <p:nvPr/>
            </p:nvSpPr>
            <p:spPr>
              <a:xfrm>
                <a:off x="467995" y="908939"/>
                <a:ext cx="8229600" cy="4325112"/>
              </a:xfrm>
              <a:prstGeom prst="rect">
                <a:avLst/>
              </a:prstGeom>
              <a:blipFill rotWithShape="1">
                <a:blip r:embed="rId1"/>
                <a:stretch>
                  <a:fillRect t="-476" b="-16038"/>
                </a:stretch>
              </a:blipFill>
            </p:spPr>
            <p:txBody>
              <a:bodyPr/>
              <a:lstStyle/>
              <a:p>
                <a:r>
                  <a:rPr lang="zh-CN" altLang="en-US">
                    <a:noFill/>
                  </a:rPr>
                  <a:t> </a:t>
                </a:r>
              </a:p>
            </p:txBody>
          </p:sp>
        </mc:Fallback>
      </mc:AlternateContent>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存在的问题</a:t>
            </a:r>
            <a:endParaRPr lang="zh-CN" altLang="en-US"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nvSpPr>
            <p:spPr>
              <a:xfrm>
                <a:off x="3048000" y="1410970"/>
                <a:ext cx="5821045" cy="3869690"/>
              </a:xfrm>
              <a:prstGeom prst="rect">
                <a:avLst/>
              </a:prstGeom>
            </p:spPr>
            <p:txBody>
              <a:bodyPr vert="horz">
                <a:normAutofit fontScale="80000"/>
              </a:bodyPr>
              <a:lstStyle>
                <a:lvl1pPr marL="365760" indent="-255905" algn="l" rtl="0" eaLnBrk="1" latinLnBrk="0" hangingPunct="1">
                  <a:spcBef>
                    <a:spcPts val="300"/>
                  </a:spcBef>
                  <a:buClr>
                    <a:schemeClr val="accent3"/>
                  </a:buClr>
                  <a:buFont typeface="Georgia" panose="02040502050405020303"/>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panose="02040502050405020303"/>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panose="02040502050405020303"/>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a:lstStyle>
              <a:p>
                <a:pPr marL="109855" indent="0">
                  <a:buNone/>
                </a:pPr>
                <a:endParaRPr lang="en-US" altLang="zh-CN" b="1" dirty="0"/>
              </a:p>
              <a:p>
                <a:r>
                  <a:rPr lang="zh-CN" altLang="en-US" dirty="0"/>
                  <a:t>如果激活函数是非线性函数，那么，会导致在</a:t>
                </a:r>
                <a14:m>
                  <m:oMath xmlns:m="http://schemas.openxmlformats.org/officeDocument/2006/math">
                    <m:r>
                      <a:rPr lang="zh-CN" altLang="en-US" i="1">
                        <a:latin typeface="Cambria Math" panose="02040503050406030204" pitchFamily="18" charset="0"/>
                      </a:rPr>
                      <m:t>𝜖</m:t>
                    </m:r>
                  </m:oMath>
                </a14:m>
                <a:r>
                  <a:rPr lang="zh-CN" altLang="en-US" dirty="0"/>
                  <a:t>的范围内，找不到合适的扰动骗过分类器。其</a:t>
                </a:r>
                <a:r>
                  <a:rPr lang="zh-CN" altLang="en-US" dirty="0">
                    <a:solidFill>
                      <a:srgbClr val="FF0000"/>
                    </a:solidFill>
                  </a:rPr>
                  <a:t>原因在于</a:t>
                </a:r>
                <a:r>
                  <a:rPr lang="zh-CN" altLang="en-US" dirty="0"/>
                  <a:t>：</a:t>
                </a:r>
                <a:r>
                  <a:rPr lang="zh-CN" altLang="en-US" dirty="0">
                    <a:solidFill>
                      <a:srgbClr val="FF0000"/>
                    </a:solidFill>
                  </a:rPr>
                  <a:t>线性函数或近似线性函数对于</a:t>
                </a:r>
                <a:r>
                  <a:rPr lang="en-US" altLang="zh-CN" dirty="0">
                    <a:solidFill>
                      <a:srgbClr val="FF0000"/>
                    </a:solidFill>
                  </a:rPr>
                  <a:t>X</a:t>
                </a:r>
                <a:r>
                  <a:rPr lang="zh-CN" altLang="en-US" dirty="0">
                    <a:solidFill>
                      <a:srgbClr val="FF0000"/>
                    </a:solidFill>
                  </a:rPr>
                  <a:t>的梯度是基本恒定的</a:t>
                </a:r>
                <a:r>
                  <a:rPr lang="zh-CN" altLang="en-US" dirty="0"/>
                  <a:t>，因此只要沿着梯度方向，一定可以以最小的代价最快的速度增大</a:t>
                </a:r>
                <a:r>
                  <a:rPr lang="en-US" altLang="zh-CN" dirty="0"/>
                  <a:t>loss</a:t>
                </a:r>
                <a:r>
                  <a:rPr lang="zh-CN" altLang="en-US" dirty="0"/>
                  <a:t>，但是，非线性函数对于每一点的梯度都不一样。</a:t>
                </a:r>
                <a:endParaRPr lang="en-US" altLang="zh-CN" dirty="0"/>
              </a:p>
              <a:p>
                <a:pPr marL="109855" indent="0">
                  <a:buNone/>
                </a:pPr>
                <a:endParaRPr lang="en-US" altLang="zh-CN" dirty="0"/>
              </a:p>
              <a:p>
                <a14:m>
                  <m:oMath xmlns:m="http://schemas.openxmlformats.org/officeDocument/2006/math">
                    <m:r>
                      <a:rPr lang="zh-CN" altLang="en-US" i="1" dirty="0">
                        <a:latin typeface="Cambria Math" panose="02040503050406030204" pitchFamily="18" charset="0"/>
                      </a:rPr>
                      <m:t>对于</m:t>
                    </m:r>
                    <m:r>
                      <a:rPr lang="zh-CN" altLang="en-US" i="1" dirty="0" smtClean="0">
                        <a:latin typeface="Cambria Math" panose="02040503050406030204" pitchFamily="18" charset="0"/>
                      </a:rPr>
                      <m:t>界限</m:t>
                    </m:r>
                    <m:r>
                      <m:rPr>
                        <m:sty m:val="p"/>
                      </m:rPr>
                      <a:rPr lang="zh-CN" altLang="en-US">
                        <a:latin typeface="Cambria Math" panose="02040503050406030204" pitchFamily="18" charset="0"/>
                      </a:rPr>
                      <m:t>ϵ</m:t>
                    </m:r>
                    <m:r>
                      <a:rPr lang="zh-CN" altLang="en-US" i="1" smtClean="0">
                        <a:latin typeface="Cambria Math" panose="02040503050406030204" pitchFamily="18" charset="0"/>
                      </a:rPr>
                      <m:t>，</m:t>
                    </m:r>
                  </m:oMath>
                </a14:m>
                <a:r>
                  <a:rPr lang="zh-CN" altLang="en-US" dirty="0"/>
                  <a:t>需要自己确定</a:t>
                </a:r>
                <a:endParaRPr lang="en-US" altLang="zh-CN" dirty="0"/>
              </a:p>
              <a:p>
                <a:pPr marL="109855" indent="0">
                  <a:buNone/>
                </a:pPr>
                <a:endParaRPr lang="en-US" altLang="zh-CN" dirty="0"/>
              </a:p>
              <a:p>
                <a:pPr marL="109855" indent="0">
                  <a:buNone/>
                </a:pPr>
                <a:endParaRPr lang="en-US" altLang="zh-CN" dirty="0"/>
              </a:p>
            </p:txBody>
          </p:sp>
        </mc:Choice>
        <mc:Fallback>
          <p:sp>
            <p:nvSpPr>
              <p:cNvPr id="3" name="内容占位符 2"/>
              <p:cNvSpPr>
                <a:spLocks noRot="1" noChangeAspect="1" noMove="1" noResize="1" noEditPoints="1" noAdjustHandles="1" noChangeArrowheads="1" noChangeShapeType="1" noTextEdit="1"/>
              </p:cNvSpPr>
              <p:nvPr/>
            </p:nvSpPr>
            <p:spPr>
              <a:xfrm>
                <a:off x="3048000" y="1410970"/>
                <a:ext cx="5821045" cy="3869690"/>
              </a:xfrm>
              <a:prstGeom prst="rect">
                <a:avLst/>
              </a:prstGeom>
              <a:blipFill rotWithShape="1">
                <a:blip r:embed="rId6"/>
                <a:stretch>
                  <a:fillRect b="-13259"/>
                </a:stretch>
              </a:blipFill>
            </p:spPr>
            <p:txBody>
              <a:bodyPr/>
              <a:lstStyle/>
              <a:p>
                <a:r>
                  <a:rPr lang="zh-CN" altLang="en-US">
                    <a:noFill/>
                  </a:rPr>
                  <a:t> </a:t>
                </a:r>
              </a:p>
            </p:txBody>
          </p:sp>
        </mc:Fallback>
      </mc:AlternateContent>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612405" y="1771996"/>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的改良</a:t>
            </a:r>
            <a:endParaRPr lang="zh-CN" altLang="en-US" sz="4000" dirty="0">
              <a:sym typeface="+mn-ea"/>
            </a:endParaRPr>
          </a:p>
          <a:p>
            <a:pPr lvl="0">
              <a:lnSpc>
                <a:spcPct val="110000"/>
              </a:lnSpc>
            </a:pPr>
            <a:r>
              <a:rPr lang="en-US" altLang="zh-CN" sz="4000" spc="100" dirty="0">
                <a:solidFill>
                  <a:schemeClr val="tx1">
                    <a:lumMod val="85000"/>
                    <a:lumOff val="15000"/>
                  </a:schemeClr>
                </a:solidFill>
                <a:latin typeface="Arial" panose="020B0604020202020204" pitchFamily="34" charset="0"/>
                <a:ea typeface="幼圆" pitchFamily="49" charset="-122"/>
              </a:rPr>
              <a:t>IFGSM</a:t>
            </a:r>
            <a:endParaRPr lang="en-US" altLang="zh-CN"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pic>
        <p:nvPicPr>
          <p:cNvPr id="4" name="图片 3"/>
          <p:cNvPicPr>
            <a:picLocks noChangeAspect="1"/>
          </p:cNvPicPr>
          <p:nvPr/>
        </p:nvPicPr>
        <p:blipFill>
          <a:blip r:embed="rId6"/>
          <a:stretch>
            <a:fillRect/>
          </a:stretch>
        </p:blipFill>
        <p:spPr>
          <a:xfrm>
            <a:off x="3060277" y="1688093"/>
            <a:ext cx="5328592" cy="3367648"/>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515785" y="4496893"/>
            <a:ext cx="5067000" cy="931457"/>
          </a:xfrm>
          <a:prstGeom prst="rect">
            <a:avLst/>
          </a:prstGeom>
          <a:noFill/>
        </p:spPr>
        <p:txBody>
          <a:bodyPr wrap="square" lIns="67500" tIns="35100" rIns="67500" bIns="35100" rtlCol="0"/>
          <a:lstStyle/>
          <a:p>
            <a:pPr>
              <a:lnSpc>
                <a:spcPct val="130000"/>
              </a:lnSpc>
              <a:spcAft>
                <a:spcPts val="800"/>
              </a:spcAft>
            </a:pPr>
            <a:r>
              <a:rPr lang="zh-CN" altLang="en-US" sz="1400">
                <a:sym typeface="+mn-ea"/>
              </a:rPr>
              <a:t>图像等攻击方法导致结果和事实偏差极大，还有研究表明，通过对抗样本攻击，可以让一个准确率90%的图像识别算法，直接把准确率降到0%。将偶然变成必然。</a:t>
            </a:r>
            <a:endParaRPr lang="zh-CN" altLang="en-US" sz="1400"/>
          </a:p>
          <a:p>
            <a:pPr>
              <a:lnSpc>
                <a:spcPct val="130000"/>
              </a:lnSpc>
              <a:spcAft>
                <a:spcPts val="800"/>
              </a:spcAft>
            </a:pPr>
            <a:endParaRPr lang="zh-CN" altLang="en-US" sz="1400" dirty="0">
              <a:solidFill>
                <a:schemeClr val="tx1">
                  <a:lumMod val="85000"/>
                  <a:lumOff val="15000"/>
                </a:schemeClr>
              </a:solidFill>
              <a:latin typeface="Arial" panose="020B0604020202020204" pitchFamily="34" charset="0"/>
              <a:ea typeface="幼圆" pitchFamily="49" charset="-122"/>
              <a:sym typeface="+mn-ea"/>
            </a:endParaRPr>
          </a:p>
        </p:txBody>
      </p:sp>
      <p:sp>
        <p:nvSpPr>
          <p:cNvPr id="6" name="矩形 5"/>
          <p:cNvSpPr/>
          <p:nvPr>
            <p:custDataLst>
              <p:tags r:id="rId6"/>
            </p:custDataLst>
          </p:nvPr>
        </p:nvSpPr>
        <p:spPr>
          <a:xfrm>
            <a:off x="3515785" y="1407823"/>
            <a:ext cx="5066999" cy="2897143"/>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200" b="1" i="0" u="none" strike="noStrike" kern="1200" cap="none" spc="0" normalizeH="0" baseline="0" noProof="0">
              <a:ln>
                <a:noFill/>
              </a:ln>
              <a:solidFill>
                <a:prstClr val="white"/>
              </a:solidFill>
              <a:effectLst/>
              <a:uLnTx/>
              <a:uFillTx/>
              <a:latin typeface="Arial" panose="020B0604020202020204" pitchFamily="34" charset="0"/>
              <a:ea typeface="幼圆" pitchFamily="49" charset="-122"/>
              <a:cs typeface="+mn-cs"/>
            </a:endParaRPr>
          </a:p>
        </p:txBody>
      </p:sp>
      <p:pic>
        <p:nvPicPr>
          <p:cNvPr id="7" name="图片 6"/>
          <p:cNvPicPr>
            <a:picLocks noChangeAspect="1"/>
          </p:cNvPicPr>
          <p:nvPr>
            <p:custDataLst>
              <p:tags r:id="rId7"/>
            </p:custDataLst>
          </p:nvPr>
        </p:nvPicPr>
        <p:blipFill rotWithShape="1">
          <a:blip r:embed="rId8"/>
          <a:srcRect/>
          <a:stretch>
            <a:fillRect/>
          </a:stretch>
        </p:blipFill>
        <p:spPr>
          <a:xfrm>
            <a:off x="3629184" y="1521223"/>
            <a:ext cx="4840199" cy="2670343"/>
          </a:xfrm>
          <a:prstGeom prst="rect">
            <a:avLst/>
          </a:prstGeom>
        </p:spPr>
      </p:pic>
      <p:sp>
        <p:nvSpPr>
          <p:cNvPr id="8" name="文本框 7"/>
          <p:cNvSpPr txBox="1"/>
          <p:nvPr>
            <p:custDataLst>
              <p:tags r:id="rId9"/>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展望</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pic>
        <p:nvPicPr>
          <p:cNvPr id="112" name="图片 111"/>
          <p:cNvPicPr/>
          <p:nvPr/>
        </p:nvPicPr>
        <p:blipFill>
          <a:blip r:embed="rId10" r:link="rId11"/>
          <a:stretch>
            <a:fillRect/>
          </a:stretch>
        </p:blipFill>
        <p:spPr>
          <a:xfrm>
            <a:off x="3564255" y="1484630"/>
            <a:ext cx="4925060" cy="2788285"/>
          </a:xfrm>
          <a:prstGeom prst="rect">
            <a:avLst/>
          </a:prstGeom>
          <a:noFill/>
          <a:ln w="9525">
            <a:noFill/>
          </a:ln>
        </p:spPr>
      </p:pic>
    </p:spTree>
    <p:custDataLst>
      <p:tags r:id="rId1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custDataLst>
              <p:tags r:id="rId1"/>
            </p:custDataLst>
          </p:nvPr>
        </p:nvSpPr>
        <p:spPr/>
        <p:txBody>
          <a:bodyPr>
            <a:noAutofit/>
          </a:bodyPr>
          <a:lstStyle/>
          <a:p>
            <a:pPr algn="dist"/>
            <a:r>
              <a:rPr lang="en-US" altLang="zh-CN" sz="6000" dirty="0"/>
              <a:t>THANKS</a:t>
            </a:r>
            <a:endParaRPr lang="en-US" altLang="zh-CN" sz="6000"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01</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fontScale="90000"/>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背景分析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图片 11"/>
          <p:cNvPicPr>
            <a:picLocks noChangeAspect="1"/>
          </p:cNvPicPr>
          <p:nvPr>
            <p:custDataLst>
              <p:tags r:id="rId1"/>
            </p:custDataLst>
          </p:nvPr>
        </p:nvPicPr>
        <p:blipFill>
          <a:blip r:embed="rId2"/>
          <a:stretch>
            <a:fillRect/>
          </a:stretch>
        </p:blipFill>
        <p:spPr>
          <a:xfrm>
            <a:off x="0" y="857250"/>
            <a:ext cx="9144000" cy="5143500"/>
          </a:xfrm>
          <a:prstGeom prst="rect">
            <a:avLst/>
          </a:prstGeom>
          <a:noFill/>
          <a:ln w="9525">
            <a:noFill/>
          </a:ln>
        </p:spPr>
      </p:pic>
      <p:sp>
        <p:nvSpPr>
          <p:cNvPr id="3" name="矩形 2"/>
          <p:cNvSpPr/>
          <p:nvPr>
            <p:custDataLst>
              <p:tags r:id="rId3"/>
            </p:custDataLst>
          </p:nvPr>
        </p:nvSpPr>
        <p:spPr>
          <a:xfrm>
            <a:off x="0" y="857250"/>
            <a:ext cx="9144000"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 name="矩形 3"/>
          <p:cNvSpPr/>
          <p:nvPr>
            <p:custDataLst>
              <p:tags r:id="rId4"/>
            </p:custDataLst>
          </p:nvPr>
        </p:nvSpPr>
        <p:spPr>
          <a:xfrm>
            <a:off x="0" y="784225"/>
            <a:ext cx="3178175" cy="465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6084" name="文本框 5"/>
          <p:cNvSpPr txBox="1"/>
          <p:nvPr>
            <p:custDataLst>
              <p:tags r:id="rId5"/>
            </p:custDataLst>
          </p:nvPr>
        </p:nvSpPr>
        <p:spPr>
          <a:xfrm>
            <a:off x="107950" y="898525"/>
            <a:ext cx="3068638" cy="4403725"/>
          </a:xfrm>
          <a:prstGeom prst="rect">
            <a:avLst/>
          </a:prstGeom>
          <a:noFill/>
          <a:ln w="9525">
            <a:noFill/>
          </a:ln>
        </p:spPr>
        <p:txBody>
          <a:bodyPr wrap="square" anchor="t" anchorCtr="0"/>
          <a:p>
            <a:pPr>
              <a:lnSpc>
                <a:spcPct val="150000"/>
              </a:lnSpc>
            </a:pPr>
            <a:r>
              <a:rPr lang="zh-CN" altLang="en-US" sz="1600" dirty="0">
                <a:solidFill>
                  <a:srgbClr val="262626"/>
                </a:solidFill>
                <a:latin typeface="Arial" panose="020B0604020202020204" pitchFamily="34" charset="0"/>
                <a:ea typeface="幼圆" pitchFamily="49" charset="-122"/>
                <a:sym typeface="微软雅黑" panose="020B0503020204020204" charset="-122"/>
              </a:rPr>
              <a:t>目前人工智能和机器学习技术被广泛应用在人机交互，推荐系统，安全防护等各个领域。在人机交互这一环节，语音、图像的识别的准确性对机器理解并执行用户指令的有效性至关重要。这一环节也是最容易被攻击者利用，攻击者</a:t>
            </a:r>
            <a:r>
              <a:rPr lang="zh-CN" altLang="en-US" sz="1600" b="1" dirty="0">
                <a:solidFill>
                  <a:srgbClr val="262626"/>
                </a:solidFill>
                <a:latin typeface="Arial" panose="020B0604020202020204" pitchFamily="34" charset="0"/>
                <a:ea typeface="幼圆" pitchFamily="49" charset="-122"/>
                <a:sym typeface="微软雅黑" panose="020B0503020204020204" charset="-122"/>
              </a:rPr>
              <a:t>通过对数据源的细微修改，达到用户感知不到，而机器接受了该数据后做出错误的后续操作的目的。</a:t>
            </a:r>
            <a:endParaRPr lang="zh-CN" altLang="en-US" sz="1600" b="1" dirty="0">
              <a:solidFill>
                <a:srgbClr val="262626"/>
              </a:solidFill>
              <a:latin typeface="Arial" panose="020B0604020202020204" pitchFamily="34" charset="0"/>
              <a:ea typeface="幼圆" pitchFamily="49" charset="-122"/>
              <a:sym typeface="微软雅黑" panose="020B0503020204020204" charset="-122"/>
            </a:endParaRPr>
          </a:p>
        </p:txBody>
      </p:sp>
      <p:grpSp>
        <p:nvGrpSpPr>
          <p:cNvPr id="46085" name="组合 6"/>
          <p:cNvGrpSpPr/>
          <p:nvPr/>
        </p:nvGrpSpPr>
        <p:grpSpPr>
          <a:xfrm>
            <a:off x="8534400" y="1335088"/>
            <a:ext cx="152400" cy="55562"/>
            <a:chOff x="9839643" y="910585"/>
            <a:chExt cx="203545" cy="74612"/>
          </a:xfrm>
        </p:grpSpPr>
        <p:cxnSp>
          <p:nvCxnSpPr>
            <p:cNvPr id="8" name="直接连接符 7"/>
            <p:cNvCxnSpPr/>
            <p:nvPr>
              <p:custDataLst>
                <p:tags r:id="rId6"/>
              </p:custDataLst>
            </p:nvPr>
          </p:nvCxnSpPr>
          <p:spPr>
            <a:xfrm>
              <a:off x="9839643" y="910585"/>
              <a:ext cx="2035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a:off x="9839643" y="985197"/>
              <a:ext cx="1555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003800" y="1700213"/>
            <a:ext cx="4068763" cy="922337"/>
          </a:xfrm>
          <a:prstGeom prst="rect">
            <a:avLst/>
          </a:prstGeom>
          <a:noFill/>
          <a:ln w="9525">
            <a:noFill/>
          </a:ln>
        </p:spPr>
        <p:txBody>
          <a:bodyPr wrap="none" anchor="t" anchorCtr="0">
            <a:spAutoFit/>
          </a:bodyPr>
          <a:p>
            <a:r>
              <a:rPr lang="zh-CN" altLang="en-US" b="1">
                <a:solidFill>
                  <a:srgbClr val="FF0000"/>
                </a:solidFill>
                <a:latin typeface="Arial" panose="020B0604020202020204" pitchFamily="34" charset="0"/>
                <a:ea typeface="宋体" panose="02010600030101010101" pitchFamily="2" charset="-122"/>
              </a:rPr>
              <a:t>谷歌大脑(Google Brain)的研究表明，</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任何机器学习分类器都可能被欺骗，</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给出不正确的预测。</a:t>
            </a:r>
            <a:endParaRPr lang="zh-CN" altLang="en-US" b="1">
              <a:solidFill>
                <a:srgbClr val="FF0000"/>
              </a:solidFill>
              <a:latin typeface="Arial" panose="020B0604020202020204" pitchFamily="34" charset="0"/>
              <a:ea typeface="宋体" panose="02010600030101010101" pitchFamily="2"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515785" y="4496893"/>
            <a:ext cx="5067000" cy="931457"/>
          </a:xfrm>
          <a:prstGeom prst="rect">
            <a:avLst/>
          </a:prstGeom>
          <a:noFill/>
        </p:spPr>
        <p:txBody>
          <a:bodyPr wrap="square" lIns="67500" tIns="35100" rIns="67500" bIns="35100" rtlCol="0">
            <a:normAutofit fontScale="90000" lnSpcReduction="20000"/>
          </a:bodyPr>
          <a:lstStyle/>
          <a:p>
            <a:pPr>
              <a:lnSpc>
                <a:spcPct val="130000"/>
              </a:lnSpc>
              <a:spcAft>
                <a:spcPts val="800"/>
              </a:spcAft>
            </a:pPr>
            <a:r>
              <a:rPr lang="zh-CN" altLang="en-US" sz="1350" dirty="0">
                <a:solidFill>
                  <a:schemeClr val="tx1">
                    <a:lumMod val="85000"/>
                    <a:lumOff val="15000"/>
                  </a:schemeClr>
                </a:solidFill>
                <a:latin typeface="Arial" panose="020B0604020202020204" pitchFamily="34" charset="0"/>
                <a:ea typeface="幼圆" pitchFamily="49" charset="-122"/>
                <a:sym typeface="+mn-ea"/>
              </a:rPr>
              <a:t>对于人类而言，仅仅通过所接收到的视觉信息并不能完全帮助我们做出正确、迅速的判定，还需要结合我们的生活经验做出相应的反应，以确定哪些信息是真实可靠的，而哪些信息是虚假伪造的，从而选取最适合的信息并做出最终的决策。</a:t>
            </a:r>
            <a:endParaRPr lang="zh-CN" altLang="en-US" sz="1350" dirty="0">
              <a:solidFill>
                <a:schemeClr val="tx1">
                  <a:lumMod val="85000"/>
                  <a:lumOff val="15000"/>
                </a:schemeClr>
              </a:solidFill>
              <a:latin typeface="Arial" panose="020B0604020202020204" pitchFamily="34" charset="0"/>
              <a:ea typeface="幼圆" pitchFamily="49" charset="-122"/>
              <a:sym typeface="+mn-ea"/>
            </a:endParaRPr>
          </a:p>
        </p:txBody>
      </p:sp>
      <p:sp>
        <p:nvSpPr>
          <p:cNvPr id="4" name="矩形: 圆角 3"/>
          <p:cNvSpPr/>
          <p:nvPr>
            <p:custDataLst>
              <p:tags r:id="rId6"/>
            </p:custDataLst>
          </p:nvPr>
        </p:nvSpPr>
        <p:spPr>
          <a:xfrm>
            <a:off x="572453" y="1311593"/>
            <a:ext cx="680561" cy="23479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rtlCol="0" anchor="ctr">
            <a:normAutofit fontScale="4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幼圆" pitchFamily="49" charset="-122"/>
              <a:cs typeface="+mn-cs"/>
            </a:endParaRPr>
          </a:p>
        </p:txBody>
      </p:sp>
      <p:sp>
        <p:nvSpPr>
          <p:cNvPr id="6" name="矩形 5"/>
          <p:cNvSpPr/>
          <p:nvPr>
            <p:custDataLst>
              <p:tags r:id="rId7"/>
            </p:custDataLst>
          </p:nvPr>
        </p:nvSpPr>
        <p:spPr>
          <a:xfrm>
            <a:off x="3515785" y="1407823"/>
            <a:ext cx="5066999" cy="2897143"/>
          </a:xfrm>
          <a:prstGeom prst="rect">
            <a:avLst/>
          </a:prstGeom>
          <a:solidFill>
            <a:schemeClr val="bg2"/>
          </a:solidFill>
          <a:ln>
            <a:noFill/>
          </a:ln>
          <a:effectLst>
            <a:outerShdw blurRad="127000" dist="38100" dir="5400000" algn="t"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67500" tIns="35100" rIns="67500" bIns="35100"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200" b="1" i="0" u="none" strike="noStrike" kern="1200" cap="none" spc="0" normalizeH="0" baseline="0" noProof="0">
              <a:ln>
                <a:noFill/>
              </a:ln>
              <a:solidFill>
                <a:prstClr val="white"/>
              </a:solidFill>
              <a:effectLst/>
              <a:uLnTx/>
              <a:uFillTx/>
              <a:latin typeface="Arial" panose="020B0604020202020204" pitchFamily="34" charset="0"/>
              <a:ea typeface="幼圆" pitchFamily="49" charset="-122"/>
              <a:cs typeface="+mn-cs"/>
            </a:endParaRPr>
          </a:p>
        </p:txBody>
      </p:sp>
      <p:pic>
        <p:nvPicPr>
          <p:cNvPr id="7" name="图片 6"/>
          <p:cNvPicPr>
            <a:picLocks noChangeAspect="1"/>
          </p:cNvPicPr>
          <p:nvPr>
            <p:custDataLst>
              <p:tags r:id="rId8"/>
            </p:custDataLst>
          </p:nvPr>
        </p:nvPicPr>
        <p:blipFill rotWithShape="1">
          <a:blip r:embed="rId9"/>
          <a:srcRect/>
          <a:stretch>
            <a:fillRect/>
          </a:stretch>
        </p:blipFill>
        <p:spPr>
          <a:xfrm>
            <a:off x="3629184" y="1521223"/>
            <a:ext cx="4840199" cy="2670343"/>
          </a:xfrm>
          <a:prstGeom prst="rect">
            <a:avLst/>
          </a:prstGeom>
        </p:spPr>
      </p:pic>
      <p:sp>
        <p:nvSpPr>
          <p:cNvPr id="8" name="文本框 7"/>
          <p:cNvSpPr txBox="1"/>
          <p:nvPr>
            <p:custDataLst>
              <p:tags r:id="rId10"/>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图像</a:t>
            </a:r>
            <a:r>
              <a:rPr lang="zh-CN" altLang="en-US" sz="3300" b="1" spc="100" dirty="0">
                <a:solidFill>
                  <a:schemeClr val="tx1">
                    <a:lumMod val="85000"/>
                    <a:lumOff val="15000"/>
                  </a:schemeClr>
                </a:solidFill>
                <a:latin typeface="Arial" panose="020B0604020202020204" pitchFamily="34" charset="0"/>
                <a:ea typeface="幼圆" pitchFamily="49" charset="-122"/>
              </a:rPr>
              <a:t>攻击</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pic>
        <p:nvPicPr>
          <p:cNvPr id="100" name="图片 99"/>
          <p:cNvPicPr/>
          <p:nvPr/>
        </p:nvPicPr>
        <p:blipFill>
          <a:blip r:link="rId11"/>
          <a:stretch>
            <a:fillRect/>
          </a:stretch>
        </p:blipFill>
        <p:spPr>
          <a:xfrm>
            <a:off x="3404235" y="1377950"/>
            <a:ext cx="5178425" cy="2938780"/>
          </a:xfrm>
          <a:prstGeom prst="rect">
            <a:avLst/>
          </a:prstGeom>
          <a:noFill/>
          <a:ln w="9525">
            <a:noFill/>
          </a:ln>
        </p:spPr>
      </p:pic>
    </p:spTree>
    <p:custDataLst>
      <p:tags r:id="rId1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02</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算法</a:t>
            </a: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37535" y="1917065"/>
            <a:ext cx="5791200" cy="2861310"/>
          </a:xfrm>
          <a:prstGeom prst="rect">
            <a:avLst/>
          </a:prstGeom>
          <a:noFill/>
        </p:spPr>
        <p:txBody>
          <a:bodyPr wrap="square" rtlCol="0">
            <a:spAutoFit/>
          </a:bodyPr>
          <a:p>
            <a:pPr algn="l"/>
            <a:r>
              <a:rPr lang="en-US" altLang="zh-CN"/>
              <a:t>1.Fast Gradient Sign Method(快速梯度下降法）</a:t>
            </a:r>
            <a:endParaRPr lang="en-US" altLang="zh-CN"/>
          </a:p>
          <a:p>
            <a:pPr algn="l"/>
            <a:r>
              <a:rPr lang="en-US" altLang="zh-CN"/>
              <a:t>2.</a:t>
            </a:r>
            <a:r>
              <a:rPr lang="zh-CN" altLang="en-US"/>
              <a:t>白盒攻击：</a:t>
            </a:r>
            <a:endParaRPr lang="zh-CN" altLang="en-US"/>
          </a:p>
          <a:p>
            <a:pPr algn="l"/>
            <a:r>
              <a:rPr lang="zh-CN" altLang="en-US" dirty="0">
                <a:sym typeface="+mn-ea"/>
              </a:rPr>
              <a:t>攻击者能够获知机器学习所使用的算法，以及算法所使用的参数。攻击者在产生对抗性攻击数据的过程中能够与机器学习的系统有所交互。</a:t>
            </a:r>
            <a:endParaRPr lang="zh-CN" altLang="en-US" dirty="0">
              <a:sym typeface="+mn-ea"/>
            </a:endParaRPr>
          </a:p>
          <a:p>
            <a:pPr algn="l"/>
            <a:r>
              <a:rPr lang="en-US" altLang="zh-CN" dirty="0">
                <a:sym typeface="+mn-ea"/>
              </a:rPr>
              <a:t>3.</a:t>
            </a:r>
            <a:r>
              <a:rPr lang="zh-CN" altLang="en-US" dirty="0">
                <a:sym typeface="+mn-ea"/>
              </a:rPr>
              <a:t>有目标攻击：</a:t>
            </a:r>
            <a:endParaRPr lang="zh-CN" altLang="en-US" dirty="0">
              <a:sym typeface="+mn-ea"/>
            </a:endParaRPr>
          </a:p>
          <a:p>
            <a:pPr algn="l"/>
            <a:r>
              <a:rPr lang="zh-CN" altLang="en-US" dirty="0">
                <a:sym typeface="+mn-ea"/>
              </a:rPr>
              <a:t>对于一张图片和一个目标标注句子，生成一个对抗样本，使得标注系统在其上的标注与目标标注完全一致，即不仅要求攻击成功，还要求生成的对抗样本属于特定的类。</a:t>
            </a:r>
            <a:endParaRPr lang="zh-CN" altLang="en-US" dirty="0"/>
          </a:p>
          <a:p>
            <a:pPr algn="l"/>
            <a:r>
              <a:rPr lang="en-US" altLang="zh-CN"/>
              <a:t>4.</a:t>
            </a:r>
            <a:r>
              <a:rPr lang="zh-CN" altLang="en-US"/>
              <a:t>一次</a:t>
            </a:r>
            <a:r>
              <a:rPr lang="zh-CN" altLang="en-US"/>
              <a:t>攻击：没有迭代。</a:t>
            </a:r>
            <a:endParaRPr lang="zh-CN" altLang="en-US"/>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思想</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21660" y="923290"/>
            <a:ext cx="5807075" cy="3169285"/>
          </a:xfrm>
          <a:prstGeom prst="rect">
            <a:avLst/>
          </a:prstGeom>
          <a:noFill/>
        </p:spPr>
        <p:txBody>
          <a:bodyPr wrap="square" rtlCol="0">
            <a:spAutoFit/>
          </a:bodyPr>
          <a:p>
            <a:pPr algn="l"/>
            <a:r>
              <a:rPr lang="zh-CN" altLang="en-US" sz="2000" b="1" dirty="0">
                <a:sym typeface="+mn-ea"/>
              </a:rPr>
              <a:t>从激活函数的角度：</a:t>
            </a:r>
            <a:endParaRPr lang="zh-CN" altLang="en-US" sz="2000" b="1" dirty="0">
              <a:sym typeface="+mn-ea"/>
            </a:endParaRPr>
          </a:p>
          <a:p>
            <a:pPr algn="l"/>
            <a:r>
              <a:rPr lang="zh-CN" altLang="en-US" sz="2000" dirty="0">
                <a:sym typeface="+mn-ea"/>
              </a:rPr>
              <a:t>对于一个样本来说，其分类结果是由深度网络中大量参数和激活函数的形式所决定的，如果以某种方式改变样本使得激活函数朝着反方向变化，那么这种变化会形成“雪球效应”使得分类器改变最终的分类概率。</a:t>
            </a:r>
            <a:endParaRPr lang="en-US" altLang="zh-CN" sz="2000" dirty="0"/>
          </a:p>
          <a:p>
            <a:pPr algn="l"/>
            <a:r>
              <a:rPr lang="zh-CN" altLang="en-US" sz="2000" b="1" dirty="0">
                <a:sym typeface="+mn-ea"/>
              </a:rPr>
              <a:t>从</a:t>
            </a:r>
            <a:r>
              <a:rPr lang="en-US" altLang="zh-CN" sz="2000" b="1" dirty="0">
                <a:sym typeface="+mn-ea"/>
              </a:rPr>
              <a:t>loss</a:t>
            </a:r>
            <a:r>
              <a:rPr lang="zh-CN" altLang="en-US" sz="2000" b="1" dirty="0">
                <a:sym typeface="+mn-ea"/>
              </a:rPr>
              <a:t>的角度：</a:t>
            </a:r>
            <a:endParaRPr lang="zh-CN" altLang="en-US" sz="2000" b="1" dirty="0"/>
          </a:p>
          <a:p>
            <a:pPr algn="l"/>
            <a:r>
              <a:rPr lang="zh-CN" altLang="en-US" sz="2000" dirty="0">
                <a:sym typeface="+mn-ea"/>
              </a:rPr>
              <a:t>在深度网络中，</a:t>
            </a:r>
            <a:r>
              <a:rPr lang="en-US" altLang="zh-CN" sz="2000" dirty="0">
                <a:sym typeface="+mn-ea"/>
              </a:rPr>
              <a:t>loss</a:t>
            </a:r>
            <a:r>
              <a:rPr lang="zh-CN" altLang="en-US" sz="2000" dirty="0">
                <a:sym typeface="+mn-ea"/>
              </a:rPr>
              <a:t>间接地反应了分类结果，如果对抗样本使得函数的</a:t>
            </a:r>
            <a:r>
              <a:rPr lang="en-US" altLang="zh-CN" sz="2000" dirty="0">
                <a:sym typeface="+mn-ea"/>
              </a:rPr>
              <a:t>loss</a:t>
            </a:r>
            <a:r>
              <a:rPr lang="zh-CN" altLang="en-US" sz="2000" dirty="0">
                <a:sym typeface="+mn-ea"/>
              </a:rPr>
              <a:t>增大以至于分类结果出错，那么就算攻击成功了。</a:t>
            </a:r>
            <a:endParaRPr lang="zh-CN" altLang="en-US" sz="2000" dirty="0">
              <a:sym typeface="+mn-ea"/>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3347720" y="1196340"/>
                <a:ext cx="4333875" cy="521970"/>
              </a:xfrm>
              <a:prstGeom prst="rect">
                <a:avLst/>
              </a:prstGeom>
              <a:noFill/>
            </p:spPr>
            <p:txBody>
              <a:bodyPr wrap="square" rtlCol="0">
                <a:spAutoFit/>
              </a:bodyPr>
              <a:p>
                <a:pPr algn="l"/>
                <a:r>
                  <a:rPr lang="en-US" altLang="zh-CN" sz="2800" dirty="0">
                    <a:sym typeface="+mn-ea"/>
                  </a:rPr>
                  <a:t>	</a:t>
                </a:r>
                <a14:m>
                  <m:oMath xmlns:m="http://schemas.openxmlformats.org/officeDocument/2006/math">
                    <m:r>
                      <m:rPr>
                        <m:sty m:val="p"/>
                      </m:rPr>
                      <a:rPr lang="zh-CN" altLang="en-US" sz="2800">
                        <a:latin typeface="Cambria Math" panose="02040503050406030204" pitchFamily="18" charset="0"/>
                      </a:rPr>
                      <m:t>η</m:t>
                    </m:r>
                  </m:oMath>
                </a14:m>
                <a:r>
                  <a:rPr lang="en-US" altLang="zh-CN" sz="2800" dirty="0">
                    <a:sym typeface="+mn-ea"/>
                  </a:rPr>
                  <a:t>=</a:t>
                </a:r>
                <a14:m>
                  <m:oMath xmlns:m="http://schemas.openxmlformats.org/officeDocument/2006/math">
                    <m:r>
                      <a:rPr lang="zh-CN" altLang="en-US" sz="2800" i="1">
                        <a:latin typeface="Cambria Math" panose="02040503050406030204" pitchFamily="18" charset="0"/>
                      </a:rPr>
                      <m:t>𝜖</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𝑠𝑖𝑔𝑛</m:t>
                        </m:r>
                        <m:r>
                          <a:rPr lang="en-US" altLang="zh-CN" sz="2800" i="1">
                            <a:latin typeface="Cambria Math" panose="02040503050406030204" pitchFamily="18" charset="0"/>
                          </a:rPr>
                          <m:t>(</m:t>
                        </m:r>
                        <m:r>
                          <m:rPr>
                            <m:sty m:val="p"/>
                          </m:rPr>
                          <a:rPr lang="en-US" altLang="zh-CN" sz="280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𝐽</m:t>
                    </m:r>
                    <m:r>
                      <a:rPr lang="en-US" altLang="zh-CN" sz="2800" i="1">
                        <a:latin typeface="Cambria Math" panose="02040503050406030204" pitchFamily="18" charset="0"/>
                      </a:rPr>
                      <m:t>(</m:t>
                    </m:r>
                    <m:r>
                      <a:rPr lang="zh-CN" altLang="en-US" sz="2800" i="1">
                        <a:latin typeface="Cambria Math" panose="02040503050406030204" pitchFamily="18" charset="0"/>
                      </a:rPr>
                      <m:t>𝜃</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ea typeface="MS Mincho" charset="0"/>
                        <a:cs typeface="Cambria Math" panose="02040503050406030204" pitchFamily="18" charset="0"/>
                      </a:rPr>
                      <m:t>))</m:t>
                    </m:r>
                  </m:oMath>
                </a14:m>
                <a:endParaRPr lang="en-US" altLang="zh-CN" sz="2800" i="1">
                  <a:latin typeface="Cambria Math" panose="02040503050406030204" pitchFamily="18" charset="0"/>
                  <a:ea typeface="MS Mincho" charset="0"/>
                  <a:cs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3347720" y="1196340"/>
                <a:ext cx="4333875" cy="521970"/>
              </a:xfrm>
              <a:prstGeom prst="rect">
                <a:avLst/>
              </a:prstGeom>
              <a:blipFill rotWithShape="1">
                <a:blip r:embed="rId6"/>
                <a:stretch>
                  <a:fillRect/>
                </a:stretch>
              </a:blipFill>
            </p:spPr>
            <p:txBody>
              <a:bodyPr/>
              <a:lstStyle/>
              <a:p>
                <a:r>
                  <a:rPr lang="zh-CN" altLang="en-US">
                    <a:noFill/>
                  </a:rPr>
                  <a:t> </a:t>
                </a:r>
              </a:p>
            </p:txBody>
          </p:sp>
        </mc:Fallback>
      </mc:AlternateContent>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6" name="矩形: 圆角 5"/>
              <p:cNvSpPr/>
              <p:nvPr/>
            </p:nvSpPr>
            <p:spPr>
              <a:xfrm>
                <a:off x="3851910" y="2637155"/>
                <a:ext cx="4319270" cy="14954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buClrTx/>
                  <a:buSzTx/>
                  <a:buFontTx/>
                </a:pPr>
                <a14:m>
                  <m:oMathPara xmlns:m="http://schemas.openxmlformats.org/officeDocument/2006/math">
                    <m:oMathParaPr>
                      <m:jc m:val="left"/>
                    </m:oMathParaPr>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η</m:t>
                      </m:r>
                      <m:r>
                        <a:rPr lang="zh-CN" altLang="en-US" sz="2400" b="0" i="0" baseline="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扰动</m:t>
                      </m:r>
                    </m:oMath>
                  </m:oMathPara>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14:m>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ϵ</m:t>
                    </m:r>
                    <m:r>
                      <a:rPr lang="zh-CN" altLang="en-US" sz="2400" b="0" i="0" baseline="0" dirty="0">
                        <a:solidFill>
                          <a:schemeClr val="tx1"/>
                        </a:solidFill>
                        <a:latin typeface="Times New Roman" panose="02020603050405020304" pitchFamily="18" charset="0"/>
                        <a:ea typeface="宋体" panose="02010600030101010101" pitchFamily="2" charset="-122"/>
                      </a:rPr>
                      <m:t>:</m:t>
                    </m:r>
                  </m:oMath>
                </a14:m>
                <a:r>
                  <a:rPr lang="zh-CN" altLang="en-US" sz="2400" dirty="0">
                    <a:solidFill>
                      <a:schemeClr val="tx1"/>
                    </a:solidFill>
                    <a:latin typeface="Times New Roman" panose="02020603050405020304" pitchFamily="18" charset="0"/>
                    <a:ea typeface="宋体" panose="02010600030101010101" pitchFamily="2" charset="-122"/>
                  </a:rPr>
                  <a:t>扰动的幅度</a:t>
                </a:r>
                <a14:m>
                  <m:oMath xmlns:m="http://schemas.openxmlformats.org/officeDocument/2006/math">
                    <m:sSub>
                      <m:sSubPr>
                        <m:ctrlPr>
                          <a:rPr lang="zh-CN" altLang="en-US" sz="2400" dirty="0">
                            <a:solidFill>
                              <a:schemeClr val="tx1"/>
                            </a:solidFill>
                            <a:latin typeface="Times New Roman" panose="02020603050405020304" pitchFamily="18" charset="0"/>
                            <a:ea typeface="宋体" panose="02010600030101010101" pitchFamily="2" charset="-122"/>
                          </a:rPr>
                        </m:ctrlPr>
                      </m:sSubPr>
                      <m:e>
                        <m:r>
                          <a:rPr lang="zh-CN" altLang="en-US" sz="2400" dirty="0">
                            <a:solidFill>
                              <a:schemeClr val="tx1"/>
                            </a:solidFill>
                            <a:latin typeface="Times New Roman" panose="02020603050405020304" pitchFamily="18" charset="0"/>
                            <a:ea typeface="宋体" panose="02010600030101010101" pitchFamily="2" charset="-122"/>
                          </a:rPr>
                          <m:t>𝑠𝑖𝑔𝑛</m:t>
                        </m:r>
                        <m:r>
                          <a:rPr lang="zh-CN" altLang="en-US"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m:t>
                        </m:r>
                      </m:e>
                      <m:sub>
                        <m:r>
                          <a:rPr lang="zh-CN" altLang="en-US" sz="2400" dirty="0">
                            <a:solidFill>
                              <a:schemeClr val="tx1"/>
                            </a:solidFill>
                            <a:latin typeface="Times New Roman" panose="02020603050405020304" pitchFamily="18" charset="0"/>
                            <a:ea typeface="宋体" panose="02010600030101010101" pitchFamily="2" charset="-122"/>
                          </a:rPr>
                          <m:t>𝑥</m:t>
                        </m:r>
                      </m:sub>
                    </m:sSub>
                    <m:r>
                      <a:rPr lang="zh-CN" altLang="en-US" sz="2400" dirty="0">
                        <a:solidFill>
                          <a:schemeClr val="tx1"/>
                        </a:solidFill>
                        <a:latin typeface="Times New Roman" panose="02020603050405020304" pitchFamily="18" charset="0"/>
                        <a:ea typeface="宋体" panose="02010600030101010101" pitchFamily="2" charset="-122"/>
                      </a:rPr>
                      <m:t>𝐽</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𝜃</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𝑥</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𝑦</m:t>
                    </m:r>
                    <m:r>
                      <a:rPr lang="zh-CN" altLang="en-US" sz="2400" dirty="0">
                        <a:solidFill>
                          <a:schemeClr val="tx1"/>
                        </a:solidFill>
                        <a:latin typeface="Times New Roman" panose="02020603050405020304" pitchFamily="18" charset="0"/>
                        <a:ea typeface="宋体" panose="02010600030101010101" pitchFamily="2" charset="-122"/>
                      </a:rPr>
                      <m:t>))</m:t>
                    </m:r>
                    <m:r>
                      <a:rPr lang="en-US" altLang="zh-CN"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η</m:t>
                    </m:r>
                    <m:r>
                      <a:rPr lang="zh-CN" altLang="en-US" sz="2400" dirty="0">
                        <a:solidFill>
                          <a:schemeClr val="tx1"/>
                        </a:solidFill>
                        <a:latin typeface="Times New Roman" panose="02020603050405020304" pitchFamily="18" charset="0"/>
                        <a:ea typeface="宋体" panose="02010600030101010101" pitchFamily="2" charset="-122"/>
                      </a:rPr>
                      <m:t>的方向</m:t>
                    </m:r>
                  </m:oMath>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endParaRPr lang="zh-CN" altLang="en-US" sz="2400" dirty="0">
                  <a:solidFill>
                    <a:schemeClr val="tx1"/>
                  </a:solidFill>
                  <a:latin typeface="Times New Roman" panose="02020603050405020304" pitchFamily="18" charset="0"/>
                  <a:ea typeface="宋体" panose="02010600030101010101" pitchFamily="2" charset="-122"/>
                </a:endParaRPr>
              </a:p>
            </p:txBody>
          </p:sp>
        </mc:Choice>
        <mc:Fallback>
          <p:sp>
            <p:nvSpPr>
              <p:cNvPr id="6" name="矩形: 圆角 5"/>
              <p:cNvSpPr>
                <a:spLocks noRot="1" noChangeAspect="1" noMove="1" noResize="1" noEditPoints="1" noAdjustHandles="1" noChangeArrowheads="1" noChangeShapeType="1" noTextEdit="1"/>
              </p:cNvSpPr>
              <p:nvPr/>
            </p:nvSpPr>
            <p:spPr>
              <a:xfrm>
                <a:off x="3851910" y="2637155"/>
                <a:ext cx="4319270" cy="1495425"/>
              </a:xfrm>
              <a:prstGeom prst="roundRect">
                <a:avLst/>
              </a:prstGeom>
              <a:blipFill rotWithShape="1">
                <a:blip r:embed="rId7"/>
                <a:stretch>
                  <a:fillRect l="-147" t="-2887" r="-147" b="-2845"/>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851910" y="4652645"/>
                <a:ext cx="5175885" cy="379730"/>
              </a:xfrm>
              <a:prstGeom prst="rect">
                <a:avLst/>
              </a:prstGeom>
              <a:noFill/>
            </p:spPr>
            <p:txBody>
              <a:bodyPr wrap="square" rtlCol="0">
                <a:spAutoFit/>
              </a:bodyPr>
              <a:p>
                <a:pPr marL="109855" indent="0">
                  <a:buNone/>
                </a:pPr>
                <a:r>
                  <a:rPr lang="zh-CN" altLang="en-US" dirty="0">
                    <a:sym typeface="+mn-ea"/>
                  </a:rPr>
                  <a:t>当</a:t>
                </a:r>
                <a14:m>
                  <m:oMath xmlns:m="http://schemas.openxmlformats.org/officeDocument/2006/math">
                    <m:r>
                      <a:rPr lang="en-US" altLang="zh-CN" i="1">
                        <a:latin typeface="Cambria Math" panose="02040503050406030204" pitchFamily="18" charset="0"/>
                      </a:rPr>
                      <m:t>𝑥</m:t>
                    </m:r>
                    <m:r>
                      <a:rPr lang="zh-CN" altLang="en-US" i="1" smtClean="0">
                        <a:latin typeface="Cambria Math" panose="02040503050406030204" pitchFamily="18" charset="0"/>
                      </a:rPr>
                      <m:t>沿着</m:t>
                    </m:r>
                  </m:oMath>
                </a14:m>
                <a:r>
                  <a:rPr lang="zh-CN" altLang="en-US" dirty="0">
                    <a:sym typeface="+mn-ea"/>
                  </a:rPr>
                  <a:t>梯度方向改变时，</a:t>
                </a:r>
                <a:r>
                  <a:rPr lang="en-US" altLang="zh-CN" dirty="0">
                    <a:sym typeface="+mn-ea"/>
                  </a:rPr>
                  <a:t>loss</a:t>
                </a:r>
                <a:r>
                  <a:rPr lang="zh-CN" altLang="en-US" dirty="0">
                    <a:sym typeface="+mn-ea"/>
                  </a:rPr>
                  <a:t>增大得越快。</a:t>
                </a:r>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3851910" y="4652645"/>
                <a:ext cx="5175885" cy="379730"/>
              </a:xfrm>
              <a:prstGeom prst="rect">
                <a:avLst/>
              </a:prstGeom>
              <a:blipFill rotWithShape="1">
                <a:blip r:embed="rId8"/>
                <a:stretch>
                  <a:fillRect/>
                </a:stretch>
              </a:blipFill>
            </p:spPr>
            <p:txBody>
              <a:bodyPr/>
              <a:lstStyle/>
              <a:p>
                <a:r>
                  <a:rPr lang="zh-CN" altLang="en-US">
                    <a:noFill/>
                  </a:rPr>
                  <a:t> </a:t>
                </a:r>
              </a:p>
            </p:txBody>
          </p:sp>
        </mc:Fallback>
      </mc:AlternateContent>
      <p:pic>
        <p:nvPicPr>
          <p:cNvPr id="3" name="图片 2" descr="IMG_0044(20210609-214653)"/>
          <p:cNvPicPr>
            <a:picLocks noChangeAspect="1"/>
          </p:cNvPicPr>
          <p:nvPr/>
        </p:nvPicPr>
        <p:blipFill>
          <a:blip r:embed="rId9"/>
          <a:stretch>
            <a:fillRect/>
          </a:stretch>
        </p:blipFill>
        <p:spPr>
          <a:xfrm>
            <a:off x="1115695" y="332105"/>
            <a:ext cx="6658610" cy="5977255"/>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21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8.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21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6.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22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5.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23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4.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2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5.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2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8.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269.xml><?xml version="1.0" encoding="utf-8"?>
<p:tagLst xmlns:p="http://schemas.openxmlformats.org/presentationml/2006/main">
  <p:tag name="KSO_WM_TEMPLATE_CATEGORY" val="custom"/>
  <p:tag name="KSO_WM_TEMPLATE_INDEX" val="2020611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6113"/>
  <p:tag name="KSO_WM_UNIT_ID" val="custom20206113_4*l_i*1_1"/>
  <p:tag name="KSO_WM_UNIT_FILL_FORE_SCHEMECOLOR_INDEX" val="5"/>
  <p:tag name="KSO_WM_UNIT_FILL_TYPE" val="1"/>
  <p:tag name="KSO_WM_UNIT_TEXT_FILL_FORE_SCHEMECOLOR_INDEX" val="13"/>
  <p:tag name="KSO_WM_UNIT_TEXT_FILL_TYPE" val="1"/>
  <p:tag name="KSO_WM_UNIT_USESOURCEFORMAT_APPLY" val="1"/>
</p:tagLst>
</file>

<file path=ppt/tags/tag271.xml><?xml version="1.0" encoding="utf-8"?>
<p:tagLst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6113"/>
  <p:tag name="KSO_WM_UNIT_ID" val="custom20206113_4*l_h_i*1_4_1"/>
  <p:tag name="KSO_WM_UNIT_FILL_FORE_SCHEMECOLOR_INDEX" val="16"/>
  <p:tag name="KSO_WM_UNIT_FILL_TYPE" val="1"/>
  <p:tag name="KSO_WM_UNIT_TEXT_FILL_FORE_SCHEMECOLOR_INDEX" val="13"/>
  <p:tag name="KSO_WM_UNIT_TEXT_FILL_TYPE" val="1"/>
  <p:tag name="KSO_WM_UNIT_USESOURCEFORMAT_APPLY" val="1"/>
</p:tagLst>
</file>

<file path=ppt/tags/tag272.xml><?xml version="1.0" encoding="utf-8"?>
<p:tagLst xmlns:p="http://schemas.openxmlformats.org/presentationml/2006/main">
  <p:tag name="KSO_WM_UNIT_COLOR_SCHEME_SHAPE_ID" val="10"/>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4_1"/>
  <p:tag name="KSO_WM_UNIT_SUBTYPE" val="a"/>
  <p:tag name="KSO_WM_UNIT_VALUE" val="24"/>
  <p:tag name="KSO_WM_UNIT_TEXT_FILL_FORE_SCHEMECOLOR_INDEX" val="13"/>
  <p:tag name="KSO_WM_UNIT_TEXT_FILL_TYPE" val="1"/>
  <p:tag name="KSO_WM_UNIT_USESOURCEFORMAT_APPLY" val="1"/>
</p:tagLst>
</file>

<file path=ppt/tags/tag273.xml><?xml version="1.0" encoding="utf-8"?>
<p:tagLst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6113"/>
  <p:tag name="KSO_WM_UNIT_ID" val="custom20206113_4*l_h_i*1_3_1"/>
  <p:tag name="KSO_WM_UNIT_FILL_FORE_SCHEMECOLOR_INDEX" val="16"/>
  <p:tag name="KSO_WM_UNIT_FILL_TYPE" val="1"/>
  <p:tag name="KSO_WM_UNIT_TEXT_FILL_FORE_SCHEMECOLOR_INDEX" val="13"/>
  <p:tag name="KSO_WM_UNIT_TEXT_FILL_TYPE" val="1"/>
  <p:tag name="KSO_WM_UNIT_USESOURCEFORMAT_APPLY" val="1"/>
</p:tagLst>
</file>

<file path=ppt/tags/tag274.xml><?xml version="1.0" encoding="utf-8"?>
<p:tagLst xmlns:p="http://schemas.openxmlformats.org/presentationml/2006/main">
  <p:tag name="KSO_WM_UNIT_COLOR_SCHEME_SHAPE_ID" val="12"/>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3_1"/>
  <p:tag name="KSO_WM_UNIT_SUBTYPE" val="a"/>
  <p:tag name="KSO_WM_UNIT_VALUE" val="24"/>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6113"/>
  <p:tag name="KSO_WM_UNIT_ID" val="custom20206113_4*l_h_i*1_2_1"/>
  <p:tag name="KSO_WM_UNIT_FILL_FORE_SCHEMECOLOR_INDEX" val="16"/>
  <p:tag name="KSO_WM_UNIT_FILL_TYPE" val="1"/>
  <p:tag name="KSO_WM_UNIT_TEXT_FILL_FORE_SCHEMECOLOR_INDEX" val="13"/>
  <p:tag name="KSO_WM_UNIT_TEXT_FILL_TYPE" val="1"/>
  <p:tag name="KSO_WM_UNIT_USESOURCEFORMAT_APPLY" val="1"/>
</p:tagLst>
</file>

<file path=ppt/tags/tag276.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2_1"/>
  <p:tag name="KSO_WM_UNIT_SUBTYPE" val="a"/>
  <p:tag name="KSO_WM_UNIT_VALUE" val="24"/>
  <p:tag name="KSO_WM_UNIT_TEXT_FILL_FORE_SCHEMECOLOR_INDEX" val="13"/>
  <p:tag name="KSO_WM_UNIT_TEXT_FILL_TYPE" val="1"/>
  <p:tag name="KSO_WM_UNIT_USESOURCEFORMAT_APPLY" val="1"/>
</p:tagLst>
</file>

<file path=ppt/tags/tag277.xml><?xml version="1.0" encoding="utf-8"?>
<p:tagLst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6113"/>
  <p:tag name="KSO_WM_UNIT_ID" val="custom20206113_4*l_h_i*1_1_1"/>
  <p:tag name="KSO_WM_UNIT_FILL_FORE_SCHEMECOLOR_INDEX" val="16"/>
  <p:tag name="KSO_WM_UNIT_FILL_TYPE" val="1"/>
  <p:tag name="KSO_WM_UNIT_TEXT_FILL_FORE_SCHEMECOLOR_INDEX" val="13"/>
  <p:tag name="KSO_WM_UNIT_TEXT_FILL_TYPE" val="1"/>
  <p:tag name="KSO_WM_UNIT_USESOURCEFORMAT_APPLY" val="1"/>
</p:tagLst>
</file>

<file path=ppt/tags/tag278.xml><?xml version="1.0" encoding="utf-8"?>
<p:tagLst xmlns:p="http://schemas.openxmlformats.org/presentationml/2006/main">
  <p:tag name="KSO_WM_UNIT_COLOR_SCHEME_SHAPE_ID" val="16"/>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1_1"/>
  <p:tag name="KSO_WM_UNIT_SUBTYPE" val="a"/>
  <p:tag name="KSO_WM_UNIT_VALUE" val="24"/>
  <p:tag name="KSO_WM_UNIT_TEXT_FILL_FORE_SCHEMECOLOR_INDEX" val="13"/>
  <p:tag name="KSO_WM_UNIT_TEXT_FILL_TYPE" val="1"/>
  <p:tag name="KSO_WM_UNIT_USESOURCEFORMAT_APPLY" val="1"/>
</p:tagLst>
</file>

<file path=ppt/tags/tag279.xml><?xml version="1.0" encoding="utf-8"?>
<p:tagLst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UNIT_PRESET_TEXT" val="CONTENTS"/>
  <p:tag name="KSO_WM_TEMPLATE_CATEGORY" val="custom"/>
  <p:tag name="KSO_WM_TEMPLATE_INDEX" val="20206113"/>
  <p:tag name="KSO_WM_UNIT_ID" val="custom20206113_4*b*1"/>
  <p:tag name="KSO_WM_UNIT_ISNUMDGMTITLE" val="0"/>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 录"/>
  <p:tag name="KSO_WM_TEMPLATE_CATEGORY" val="custom"/>
  <p:tag name="KSO_WM_TEMPLATE_INDEX" val="20206113"/>
  <p:tag name="KSO_WM_UNIT_ID" val="custom20206113_4*a*1"/>
  <p:tag name="KSO_WM_UNIT_ISNUMDGMTITLE" val="0"/>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6113"/>
  <p:tag name="KSO_WM_SLIDE_ID" val="custom20206113_4"/>
</p:tagLst>
</file>

<file path=ppt/tags/tag28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284.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6113_17*i*1"/>
  <p:tag name="KSO_WM_TEMPLATE_CATEGORY" val="custom"/>
  <p:tag name="KSO_WM_TEMPLATE_INDEX" val="20206113"/>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3"/>
  <p:tag name="KSO_WM_UNIT_TYPE" val="i"/>
  <p:tag name="KSO_WM_UNIT_INDEX" val="3"/>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2"/>
  <p:tag name="KSO_WM_UNIT_TYPE" val="i"/>
  <p:tag name="KSO_WM_UNIT_INDEX" val="2"/>
</p:tagLst>
</file>

<file path=ppt/tags/tag288.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您的正文已经简明扼要，但信息却错综复杂，需要用更多的文字来表述；但请您尽可能提炼思想的精髓……"/>
  <p:tag name="KSO_WM_UNIT_NOCLEAR" val="0"/>
  <p:tag name="KSO_WM_UNIT_VALUE" val="136"/>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SUBTYPE" val="a"/>
  <p:tag name="KSO_WM_TEMPLATE_CATEGORY" val="custom"/>
  <p:tag name="KSO_WM_TEMPLATE_INDEX" val="20206113"/>
  <p:tag name="KSO_WM_UNIT_ID" val="custom20206113_17*f*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5"/>
  <p:tag name="KSO_WM_UNIT_TYPE" val="i"/>
  <p:tag name="KSO_WM_UNIT_INDEX" val="5"/>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6"/>
  <p:tag name="KSO_WM_UNIT_TYPE" val="i"/>
  <p:tag name="KSO_WM_UNIT_INDEX" val="6"/>
</p:tagLst>
</file>

<file path=ppt/tags/tag291.xml><?xml version="1.0" encoding="utf-8"?>
<p:tagLst xmlns:p="http://schemas.openxmlformats.org/presentationml/2006/main">
  <p:tag name="KSO_WM_TEMPLATE_SUBCATEGORY" val="0"/>
  <p:tag name="KSO_WM_SLIDE_ITEM_CNT" val="0"/>
  <p:tag name="KSO_WM_SLIDE_INDEX" val="17"/>
  <p:tag name="KSO_WM_TAG_VERSION" val="1.0"/>
  <p:tag name="KSO_WM_BEAUTIFY_FLAG" val="#wm#"/>
  <p:tag name="KSO_WM_SLIDE_LAYOUT" val="a_f"/>
  <p:tag name="KSO_WM_SLIDE_LAYOUT_CNT" val="1_1"/>
  <p:tag name="KSO_WM_SLIDE_TYPE" val="text"/>
  <p:tag name="KSO_WM_SLIDE_SUBTYPE" val="pureTxt"/>
  <p:tag name="KSO_WM_SLIDE_SIZE" val="960*540"/>
  <p:tag name="KSO_WM_SLIDE_POSITION" val="0*0"/>
  <p:tag name="KSO_WM_TEMPLATE_MASTER_TYPE" val="1"/>
  <p:tag name="KSO_WM_TEMPLATE_COLOR_TYPE" val="1"/>
  <p:tag name="KSO_WM_TEMPLATE_CATEGORY" val="custom"/>
  <p:tag name="KSO_WM_TEMPLATE_INDEX" val="20206113"/>
  <p:tag name="KSO_WM_SLIDE_ID" val="custom20206113_17"/>
</p:tagLst>
</file>

<file path=ppt/tags/tag292.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293.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294.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9*i*3"/>
  <p:tag name="KSO_WM_UNIT_TYPE" val="i"/>
  <p:tag name="KSO_WM_UNIT_INDEX" val="3"/>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false,&quot;IsBottom&quot;:true,&quot;IsAbs&quot;:true}}"/>
  <p:tag name="KSO_WM_TEMPLATE_CATEGORY" val="custom"/>
  <p:tag name="KSO_WM_TEMPLATE_INDEX" val="20206113"/>
  <p:tag name="KSO_WM_UNIT_ID" val="custom20206113_9*i*4"/>
  <p:tag name="KSO_WM_UNIT_TYPE" val="i"/>
  <p:tag name="KSO_WM_UNIT_INDEX" val="4"/>
</p:tagLst>
</file>

<file path=ppt/tags/tag297.xml><?xml version="1.0" encoding="utf-8"?>
<p:tagLst xmlns:p="http://schemas.openxmlformats.org/presentationml/2006/main">
  <p:tag name="KSO_WM_UNIT_VALUE" val="988*1791"/>
  <p:tag name="KSO_WM_UNIT_HIGHLIGHT" val="0"/>
  <p:tag name="KSO_WM_UNIT_COMPATIBLE" val="0"/>
  <p:tag name="KSO_WM_UNIT_DIAGRAM_ISNUMVISUAL" val="0"/>
  <p:tag name="KSO_WM_UNIT_DIAGRAM_ISREFERUNIT" val="0"/>
  <p:tag name="KSO_WM_UNIT_TYPE" val="d"/>
  <p:tag name="KSO_WM_UNIT_INDEX" val="1"/>
  <p:tag name="KSO_WM_UNIT_ID" val="custom20206113_9*d*1"/>
  <p:tag name="KSO_WM_TEMPLATE_CATEGORY" val="custom"/>
  <p:tag name="KSO_WM_TEMPLATE_INDEX" val="20206113"/>
  <p:tag name="KSO_WM_UNIT_SUPPORT_UNIT_TYPE" val="[&quot;d&quot;]"/>
  <p:tag name="KSO_WM_UNIT_LAYERLEVEL" val="1"/>
  <p:tag name="KSO_WM_TAG_VERSION" val="1.0"/>
  <p:tag name="KSO_WM_BEAUTIFY_FLAG" val="#wm#"/>
</p:tagLst>
</file>

<file path=ppt/tags/tag29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299.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02.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03.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06.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07.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8.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1.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12.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14.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5.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6.xml><?xml version="1.0" encoding="utf-8"?>
<p:tagLst xmlns:p="http://schemas.openxmlformats.org/presentationml/2006/main">
  <p:tag name="KSO_WM_UNIT_TABLE_BEAUTIFY" val="smartTable{ed4ea928-ffb3-40ea-afd2-e6a37cd1f715}"/>
</p:tagLst>
</file>

<file path=ppt/tags/tag317.xml><?xml version="1.0" encoding="utf-8"?>
<p:tagLst xmlns:p="http://schemas.openxmlformats.org/presentationml/2006/main">
  <p:tag name="KSO_WM_UNIT_TABLE_BEAUTIFY" val="smartTable{ed4ea928-ffb3-40ea-afd2-e6a37cd1f715}"/>
</p:tagLst>
</file>

<file path=ppt/tags/tag318.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21.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22.xml><?xml version="1.0" encoding="utf-8"?>
<p:tagLst xmlns:p="http://schemas.openxmlformats.org/presentationml/2006/main">
  <p:tag name="KSO_WM_BEAUTIFY_FLAG" val="#wm#"/>
  <p:tag name="KSO_WM_TEMPLATE_CATEGORY" val="custom"/>
  <p:tag name="KSO_WM_TEMPLATE_INDEX" val="20206113"/>
</p:tagLst>
</file>

<file path=ppt/tags/tag323.xml><?xml version="1.0" encoding="utf-8"?>
<p:tagLst xmlns:p="http://schemas.openxmlformats.org/presentationml/2006/main">
  <p:tag name="KSO_WM_UNIT_PLACING_PICTURE_USER_VIEWPORT" val="{&quot;height&quot;:9048,&quot;width&quot;:11088}"/>
</p:tagLst>
</file>

<file path=ppt/tags/tag324.xml><?xml version="1.0" encoding="utf-8"?>
<p:tagLst xmlns:p="http://schemas.openxmlformats.org/presentationml/2006/main">
  <p:tag name="KSO_WM_BEAUTIFY_FLAG" val="#wm#"/>
  <p:tag name="KSO_WM_TEMPLATE_CATEGORY" val="custom"/>
  <p:tag name="KSO_WM_TEMPLATE_INDEX" val="20206113"/>
</p:tagLst>
</file>

<file path=ppt/tags/tag325.xml><?xml version="1.0" encoding="utf-8"?>
<p:tagLst xmlns:p="http://schemas.openxmlformats.org/presentationml/2006/main">
  <p:tag name="KSO_WM_BEAUTIFY_FLAG" val="#wm#"/>
  <p:tag name="KSO_WM_TEMPLATE_CATEGORY" val="custom"/>
  <p:tag name="KSO_WM_TEMPLATE_INDEX" val="20206113"/>
</p:tagLst>
</file>

<file path=ppt/tags/tag326.xml><?xml version="1.0" encoding="utf-8"?>
<p:tagLst xmlns:p="http://schemas.openxmlformats.org/presentationml/2006/main">
  <p:tag name="KSO_WM_BEAUTIFY_FLAG" val="#wm#"/>
  <p:tag name="KSO_WM_TEMPLATE_CATEGORY" val="custom"/>
  <p:tag name="KSO_WM_TEMPLATE_INDEX" val="20206113"/>
</p:tagLst>
</file>

<file path=ppt/tags/tag327.xml><?xml version="1.0" encoding="utf-8"?>
<p:tagLst xmlns:p="http://schemas.openxmlformats.org/presentationml/2006/main">
  <p:tag name="KSO_WM_BEAUTIFY_FLAG" val="#wm#"/>
  <p:tag name="KSO_WM_TEMPLATE_CATEGORY" val="custom"/>
  <p:tag name="KSO_WM_TEMPLATE_INDEX" val="20206113"/>
</p:tagLst>
</file>

<file path=ppt/tags/tag328.xml><?xml version="1.0" encoding="utf-8"?>
<p:tagLst xmlns:p="http://schemas.openxmlformats.org/presentationml/2006/main">
  <p:tag name="KSO_WM_BEAUTIFY_FLAG" val="#wm#"/>
  <p:tag name="KSO_WM_TEMPLATE_CATEGORY" val="custom"/>
  <p:tag name="KSO_WM_TEMPLATE_INDEX" val="20206113"/>
</p:tagLst>
</file>

<file path=ppt/tags/tag329.xml><?xml version="1.0" encoding="utf-8"?>
<p:tagLst xmlns:p="http://schemas.openxmlformats.org/presentationml/2006/main">
  <p:tag name="KSO_WM_BEAUTIFY_FLAG" val="#wm#"/>
  <p:tag name="KSO_WM_TEMPLATE_CATEGORY" val="custom"/>
  <p:tag name="KSO_WM_TEMPLATE_INDEX" val="20206113"/>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32.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33.xml><?xml version="1.0" encoding="utf-8"?>
<p:tagLst xmlns:p="http://schemas.openxmlformats.org/presentationml/2006/main">
  <p:tag name="KSO_WM_BEAUTIFY_FLAG" val="#wm#"/>
  <p:tag name="KSO_WM_TEMPLATE_CATEGORY" val="custom"/>
  <p:tag name="KSO_WM_TEMPLATE_INDEX" val="20206113"/>
</p:tagLst>
</file>

<file path=ppt/tags/tag334.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3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3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38.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9.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41.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42.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43.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44.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false,&quot;IsBottom&quot;:true,&quot;IsAbs&quot;:true}}"/>
  <p:tag name="KSO_WM_TEMPLATE_CATEGORY" val="custom"/>
  <p:tag name="KSO_WM_TEMPLATE_INDEX" val="20206113"/>
  <p:tag name="KSO_WM_UNIT_ID" val="custom20206113_9*i*4"/>
  <p:tag name="KSO_WM_UNIT_TYPE" val="i"/>
  <p:tag name="KSO_WM_UNIT_INDEX" val="4"/>
</p:tagLst>
</file>

<file path=ppt/tags/tag346.xml><?xml version="1.0" encoding="utf-8"?>
<p:tagLst xmlns:p="http://schemas.openxmlformats.org/presentationml/2006/main">
  <p:tag name="KSO_WM_UNIT_VALUE" val="988*1791"/>
  <p:tag name="KSO_WM_UNIT_HIGHLIGHT" val="0"/>
  <p:tag name="KSO_WM_UNIT_COMPATIBLE" val="0"/>
  <p:tag name="KSO_WM_UNIT_DIAGRAM_ISNUMVISUAL" val="0"/>
  <p:tag name="KSO_WM_UNIT_DIAGRAM_ISREFERUNIT" val="0"/>
  <p:tag name="KSO_WM_UNIT_TYPE" val="d"/>
  <p:tag name="KSO_WM_UNIT_INDEX" val="1"/>
  <p:tag name="KSO_WM_UNIT_ID" val="custom20206113_9*d*1"/>
  <p:tag name="KSO_WM_TEMPLATE_CATEGORY" val="custom"/>
  <p:tag name="KSO_WM_TEMPLATE_INDEX" val="20206113"/>
  <p:tag name="KSO_WM_UNIT_SUPPORT_UNIT_TYPE" val="[&quot;d&quot;]"/>
  <p:tag name="KSO_WM_UNIT_LAYERLEVEL" val="1"/>
  <p:tag name="KSO_WM_TAG_VERSION" val="1.0"/>
  <p:tag name="KSO_WM_BEAUTIFY_FLAG" val="#wm#"/>
</p:tagLst>
</file>

<file path=ppt/tags/tag34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48.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49.xml><?xml version="1.0" encoding="utf-8"?>
<p:tagLst xmlns:p="http://schemas.openxmlformats.org/presentationml/2006/main">
  <p:tag name="KSO_WM_UNIT_ISCONTENTS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THANKS"/>
  <p:tag name="KSO_WM_TEMPLATE_CATEGORY" val="custom"/>
  <p:tag name="KSO_WM_TEMPLATE_INDEX" val="20206113"/>
  <p:tag name="KSO_WM_UNIT_ID" val="custom20206113_24*a*1"/>
  <p:tag name="KSO_WM_UNIT_ISNUMDGMTITLE" val="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24"/>
  <p:tag name="KSO_WM_TAG_VERSION" val="1.0"/>
  <p:tag name="KSO_WM_SLIDE_LAYOUT" val="a_b"/>
  <p:tag name="KSO_WM_SLIDE_LAYOUT_CNT" val="1_1"/>
  <p:tag name="KSO_WM_TEMPLATE_MASTER_TYPE" val="1"/>
  <p:tag name="KSO_WM_TEMPLATE_COLOR_TYPE" val="1"/>
  <p:tag name="KSO_WM_TEMPLATE_CATEGORY" val="custom"/>
  <p:tag name="KSO_WM_TEMPLATE_INDEX" val="20206113"/>
  <p:tag name="KSO_WM_SLIDE_ID" val="custom20206113_24"/>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7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8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2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2257</Words>
  <Application>WPS 演示</Application>
  <PresentationFormat/>
  <Paragraphs>203</Paragraphs>
  <Slides>24</Slides>
  <Notes>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24</vt:i4>
      </vt:variant>
    </vt:vector>
  </HeadingPairs>
  <TitlesOfParts>
    <vt:vector size="43" baseType="lpstr">
      <vt:lpstr>Arial</vt:lpstr>
      <vt:lpstr>宋体</vt:lpstr>
      <vt:lpstr>Wingdings</vt:lpstr>
      <vt:lpstr>幼圆</vt:lpstr>
      <vt:lpstr>汉仪乐喵体W</vt:lpstr>
      <vt:lpstr>微软雅黑</vt:lpstr>
      <vt:lpstr>等线 Light</vt:lpstr>
      <vt:lpstr>Cambria Math</vt:lpstr>
      <vt:lpstr>Times New Roman</vt:lpstr>
      <vt:lpstr>Arial Unicode MS</vt:lpstr>
      <vt:lpstr>Calibri</vt:lpstr>
      <vt:lpstr>MS Mincho</vt:lpstr>
      <vt:lpstr>Segoe Print</vt:lpstr>
      <vt:lpstr>Segoe UI</vt:lpstr>
      <vt:lpstr>Georgia</vt:lpstr>
      <vt:lpstr>Wingdings 2</vt:lpstr>
      <vt:lpstr>Wingdings</vt:lpstr>
      <vt:lpstr>2_Office 主题​​</vt:lpstr>
      <vt:lpstr>1_Office 主题​​</vt:lpstr>
      <vt:lpstr>基于FGSM的攻击方法</vt:lpstr>
      <vt:lpstr>PowerPoint 演示文稿</vt:lpstr>
      <vt:lpstr>背景分析</vt:lpstr>
      <vt:lpstr>PowerPoint 演示文稿</vt:lpstr>
      <vt:lpstr>PowerPoint 演示文稿</vt:lpstr>
      <vt:lpstr>算法分析</vt:lpstr>
      <vt:lpstr>PowerPoint 演示文稿</vt:lpstr>
      <vt:lpstr>PowerPoint 演示文稿</vt:lpstr>
      <vt:lpstr>PowerPoint 演示文稿</vt:lpstr>
      <vt:lpstr>PowerPoint 演示文稿</vt:lpstr>
      <vt:lpstr>算法分析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背景分析</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基于FGSM的攻击方法</dc:title>
  <dc:creator>Leo Messi</dc:creator>
  <cp:lastModifiedBy>追</cp:lastModifiedBy>
  <cp:revision>7</cp:revision>
  <dcterms:created xsi:type="dcterms:W3CDTF">2021-06-06T14:01:00Z</dcterms:created>
  <dcterms:modified xsi:type="dcterms:W3CDTF">2021-06-09T15:18:38Z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FE4FDF5C17264E939D1CD96127130E44</vt:lpwstr>
  </property>
</Properties>
</file>